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324" r:id="rId6"/>
    <p:sldId id="260" r:id="rId7"/>
    <p:sldId id="261" r:id="rId8"/>
    <p:sldId id="322" r:id="rId9"/>
    <p:sldId id="268" r:id="rId10"/>
    <p:sldId id="269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325" r:id="rId20"/>
    <p:sldId id="326" r:id="rId21"/>
    <p:sldId id="327" r:id="rId22"/>
    <p:sldId id="328" r:id="rId23"/>
    <p:sldId id="329" r:id="rId24"/>
    <p:sldId id="330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323" r:id="rId35"/>
    <p:sldId id="289" r:id="rId36"/>
    <p:sldId id="290" r:id="rId37"/>
    <p:sldId id="291" r:id="rId38"/>
    <p:sldId id="292" r:id="rId39"/>
    <p:sldId id="293" r:id="rId40"/>
    <p:sldId id="294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2" r:id="rId59"/>
    <p:sldId id="314" r:id="rId60"/>
    <p:sldId id="315" r:id="rId61"/>
    <p:sldId id="317" r:id="rId62"/>
    <p:sldId id="318" r:id="rId63"/>
    <p:sldId id="319" r:id="rId64"/>
    <p:sldId id="320" r:id="rId65"/>
    <p:sldId id="321" r:id="rId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6" autoAdjust="0"/>
    <p:restoredTop sz="94625" autoAdjust="0"/>
  </p:normalViewPr>
  <p:slideViewPr>
    <p:cSldViewPr>
      <p:cViewPr varScale="1">
        <p:scale>
          <a:sx n="113" d="100"/>
          <a:sy n="113" d="100"/>
        </p:scale>
        <p:origin x="78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7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6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72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718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56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ocs.oracle.com/en/java/javase/16/docs/ap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54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9EA14E1-657F-41F0-8F86-74ECF62D2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836712"/>
            <a:ext cx="4750115" cy="586128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/>
              <a:t>프로젝트 작성</a:t>
            </a:r>
            <a:r>
              <a:rPr lang="en-US" altLang="ko-KR"/>
              <a:t>(</a:t>
            </a:r>
            <a:r>
              <a:rPr lang="ko-KR" altLang="en-US"/>
              <a:t>프로젝트 이름 </a:t>
            </a:r>
            <a:r>
              <a:rPr lang="en-US" altLang="ko-KR"/>
              <a:t>: PackageEx)</a:t>
            </a: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857969" y="1824525"/>
            <a:ext cx="75407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0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</a:t>
            </a:r>
            <a:r>
              <a:rPr lang="en-US" altLang="ko-KR" dirty="0"/>
              <a:t>lib, app </a:t>
            </a:r>
            <a:r>
              <a:rPr lang="ko-KR" altLang="en-US" dirty="0"/>
              <a:t>작성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4376172" cy="32875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타원 4"/>
          <p:cNvSpPr/>
          <p:nvPr/>
        </p:nvSpPr>
        <p:spPr>
          <a:xfrm>
            <a:off x="1495036" y="3136374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276872"/>
            <a:ext cx="4506804" cy="32984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타원 10"/>
          <p:cNvSpPr/>
          <p:nvPr/>
        </p:nvSpPr>
        <p:spPr>
          <a:xfrm>
            <a:off x="3723863" y="3851992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613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7BBDE9E-7F71-409F-A886-6AF00BF44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956" y="2132856"/>
            <a:ext cx="7052688" cy="34706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 작성이 완료된 결과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771800" y="3717032"/>
            <a:ext cx="1486594" cy="638312"/>
          </a:xfrm>
          <a:prstGeom prst="wedgeRoundRectCallout">
            <a:avLst>
              <a:gd name="adj1" fmla="val -91514"/>
              <a:gd name="adj2" fmla="val 431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chemeClr val="tx1"/>
                </a:solidFill>
              </a:rPr>
              <a:t>패키지 탐색 창에 </a:t>
            </a:r>
            <a:r>
              <a:rPr lang="en-US" altLang="ko-KR" sz="1100" dirty="0">
                <a:solidFill>
                  <a:schemeClr val="tx1"/>
                </a:solidFill>
              </a:rPr>
              <a:t>app </a:t>
            </a:r>
            <a:r>
              <a:rPr lang="ko-KR" altLang="en-US" sz="1100" dirty="0">
                <a:solidFill>
                  <a:schemeClr val="tx1"/>
                </a:solidFill>
              </a:rPr>
              <a:t>패키지와 </a:t>
            </a:r>
            <a:r>
              <a:rPr lang="en-US" altLang="ko-KR" sz="1100" dirty="0">
                <a:solidFill>
                  <a:schemeClr val="tx1"/>
                </a:solidFill>
              </a:rPr>
              <a:t>lib </a:t>
            </a:r>
            <a:r>
              <a:rPr lang="ko-KR" altLang="en-US" sz="1100" dirty="0">
                <a:solidFill>
                  <a:schemeClr val="tx1"/>
                </a:solidFill>
              </a:rPr>
              <a:t>패키지가 보인다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497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/>
              <a:t>클래스 </a:t>
            </a:r>
            <a:r>
              <a:rPr lang="en-US" altLang="ko-KR"/>
              <a:t>Calculator </a:t>
            </a:r>
            <a:r>
              <a:rPr lang="ko-KR" altLang="en-US"/>
              <a:t>만들기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91680" y="850440"/>
            <a:ext cx="5474812" cy="5847446"/>
            <a:chOff x="1691680" y="850440"/>
            <a:chExt cx="5474812" cy="584744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850440"/>
              <a:ext cx="4968552" cy="5847446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3" name="타원 12"/>
            <p:cNvSpPr/>
            <p:nvPr/>
          </p:nvSpPr>
          <p:spPr>
            <a:xfrm>
              <a:off x="2555776" y="3068960"/>
              <a:ext cx="772332" cy="45180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829014" y="2094156"/>
              <a:ext cx="615194" cy="3077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2190796" y="3774163"/>
              <a:ext cx="1569359" cy="590941"/>
            </a:xfrm>
            <a:prstGeom prst="wedgeRoundRectCallout">
              <a:avLst>
                <a:gd name="adj1" fmla="val -12624"/>
                <a:gd name="adj2" fmla="val -9163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100" dirty="0">
                  <a:solidFill>
                    <a:schemeClr val="tx1"/>
                  </a:solidFill>
                </a:rPr>
                <a:t>Calculator </a:t>
              </a:r>
              <a:r>
                <a:rPr lang="ko-KR" altLang="en-US" sz="1100" dirty="0">
                  <a:solidFill>
                    <a:schemeClr val="tx1"/>
                  </a:solidFill>
                </a:rPr>
                <a:t>클래스를 </a:t>
              </a:r>
              <a:r>
                <a:rPr lang="en-US" altLang="ko-KR" sz="1100" dirty="0">
                  <a:solidFill>
                    <a:schemeClr val="tx1"/>
                  </a:solidFill>
                </a:rPr>
                <a:t>public abstract </a:t>
              </a:r>
              <a:r>
                <a:rPr lang="ko-KR" altLang="en-US" sz="1100" dirty="0">
                  <a:solidFill>
                    <a:schemeClr val="tx1"/>
                  </a:solidFill>
                </a:rPr>
                <a:t>속성으로 생성한다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flipH="1">
              <a:off x="6006826" y="2401944"/>
              <a:ext cx="90076" cy="2388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4156513" y="2632227"/>
              <a:ext cx="3009979" cy="3646810"/>
              <a:chOff x="5039534" y="2986727"/>
              <a:chExt cx="3009979" cy="364681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9534" y="2986727"/>
                <a:ext cx="3009979" cy="3646810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4" name="타원 13"/>
              <p:cNvSpPr/>
              <p:nvPr/>
            </p:nvSpPr>
            <p:spPr>
              <a:xfrm>
                <a:off x="5148064" y="4293096"/>
                <a:ext cx="540383" cy="22590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4908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C260904-1E93-4907-8DB8-50586D1BE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47" y="1023708"/>
            <a:ext cx="7222393" cy="4196553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/>
              <a:t>Calculator </a:t>
            </a:r>
            <a:r>
              <a:rPr lang="ko-KR" altLang="en-US"/>
              <a:t>소스 수정</a:t>
            </a:r>
          </a:p>
        </p:txBody>
      </p:sp>
      <p:sp>
        <p:nvSpPr>
          <p:cNvPr id="6" name="타원 5"/>
          <p:cNvSpPr/>
          <p:nvPr/>
        </p:nvSpPr>
        <p:spPr>
          <a:xfrm>
            <a:off x="3203848" y="2319889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259632" y="3909454"/>
            <a:ext cx="2160240" cy="707262"/>
          </a:xfrm>
          <a:prstGeom prst="wedgeRoundRectCallout">
            <a:avLst>
              <a:gd name="adj1" fmla="val 54372"/>
              <a:gd name="adj2" fmla="val -2027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chemeClr val="tx1"/>
                </a:solidFill>
              </a:rPr>
              <a:t>다른 패키지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즉 </a:t>
            </a:r>
            <a:r>
              <a:rPr lang="en-US" altLang="ko-KR" sz="1100" dirty="0">
                <a:solidFill>
                  <a:schemeClr val="tx1"/>
                </a:solidFill>
              </a:rPr>
              <a:t>app </a:t>
            </a:r>
            <a:r>
              <a:rPr lang="ko-KR" altLang="en-US" sz="1100" dirty="0">
                <a:solidFill>
                  <a:schemeClr val="tx1"/>
                </a:solidFill>
              </a:rPr>
              <a:t>패키지의 클래스에서 접근할 수 있도록 하기 위해 클래스의 접근 지정자 </a:t>
            </a:r>
            <a:r>
              <a:rPr lang="en-US" altLang="ko-KR" sz="1100" dirty="0">
                <a:solidFill>
                  <a:schemeClr val="tx1"/>
                </a:solidFill>
              </a:rPr>
              <a:t>public</a:t>
            </a:r>
            <a:r>
              <a:rPr lang="ko-KR" altLang="en-US" sz="1100" dirty="0">
                <a:solidFill>
                  <a:schemeClr val="tx1"/>
                </a:solidFill>
              </a:rPr>
              <a:t>을 반드시 삽입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108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C13EB1-8C14-4548-91CD-76E8CB0F5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33453"/>
            <a:ext cx="6918052" cy="5404899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/>
              <a:t>GoodCalc.java </a:t>
            </a:r>
            <a:r>
              <a:rPr lang="ko-KR" altLang="en-US" dirty="0"/>
              <a:t>작성 후 소스 수정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508104" y="1988841"/>
            <a:ext cx="3240360" cy="720080"/>
          </a:xfrm>
          <a:prstGeom prst="wedgeRoundRectCallout">
            <a:avLst>
              <a:gd name="adj1" fmla="val -70803"/>
              <a:gd name="adj2" fmla="val 223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tx1"/>
                </a:solidFill>
              </a:rPr>
              <a:t>import </a:t>
            </a:r>
            <a:r>
              <a:rPr lang="ko-KR" altLang="en-US" sz="1100" dirty="0">
                <a:solidFill>
                  <a:schemeClr val="tx1"/>
                </a:solidFill>
              </a:rPr>
              <a:t>문 삽입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Calculator </a:t>
            </a:r>
            <a:r>
              <a:rPr lang="ko-KR" altLang="en-US" sz="1100" dirty="0">
                <a:solidFill>
                  <a:schemeClr val="tx1"/>
                </a:solidFill>
              </a:rPr>
              <a:t>클래스를 사용하기 위해서는 패키지를 포함하는 정확한 경로명을 컴파일러에게 알려줘야 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3747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20B0DEC-92CC-4788-9423-0FA7B26A8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12" y="1031170"/>
            <a:ext cx="8061976" cy="4663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68094F-15E8-46E3-8A80-7D1E28BC3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377863"/>
            <a:ext cx="4945183" cy="3960971"/>
          </a:xfrm>
          <a:prstGeom prst="rect">
            <a:avLst/>
          </a:prstGeom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5384806" y="35752"/>
            <a:ext cx="3795706" cy="471440"/>
          </a:xfrm>
        </p:spPr>
        <p:txBody>
          <a:bodyPr>
            <a:noAutofit/>
          </a:bodyPr>
          <a:lstStyle/>
          <a:p>
            <a:r>
              <a:rPr lang="ko-KR" altLang="en-US" sz="1600" dirty="0"/>
              <a:t>실행을 위한 </a:t>
            </a:r>
            <a:r>
              <a:rPr lang="en-US" altLang="ko-KR" sz="1600" dirty="0"/>
              <a:t>Run Configurations </a:t>
            </a:r>
            <a:r>
              <a:rPr lang="ko-KR" altLang="en-US" sz="1600" dirty="0"/>
              <a:t>작성</a:t>
            </a:r>
          </a:p>
        </p:txBody>
      </p:sp>
      <p:sp>
        <p:nvSpPr>
          <p:cNvPr id="15" name="타원 14"/>
          <p:cNvSpPr/>
          <p:nvPr/>
        </p:nvSpPr>
        <p:spPr>
          <a:xfrm>
            <a:off x="2205478" y="1489310"/>
            <a:ext cx="185565" cy="1971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247027" y="737627"/>
            <a:ext cx="3024336" cy="353630"/>
          </a:xfrm>
          <a:prstGeom prst="wedgeRoundRectCallout">
            <a:avLst>
              <a:gd name="adj1" fmla="val -47379"/>
              <a:gd name="adj2" fmla="val 1697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푸시다운</a:t>
            </a:r>
            <a:r>
              <a:rPr lang="ko-KR" altLang="en-US" sz="1100" dirty="0">
                <a:solidFill>
                  <a:schemeClr val="tx1"/>
                </a:solidFill>
              </a:rPr>
              <a:t> 버튼을 누르면 아래 메뉴가 보인다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43716" y="2064401"/>
            <a:ext cx="1358748" cy="2319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101086" y="5961691"/>
            <a:ext cx="720080" cy="307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3903211" y="5085184"/>
            <a:ext cx="1296144" cy="504056"/>
          </a:xfrm>
          <a:prstGeom prst="wedgeRoundRectCallout">
            <a:avLst>
              <a:gd name="adj1" fmla="val 55796"/>
              <a:gd name="adj2" fmla="val -1303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main() </a:t>
            </a:r>
            <a:r>
              <a:rPr lang="ko-KR" altLang="en-US" sz="1100" dirty="0" err="1">
                <a:solidFill>
                  <a:schemeClr val="tx1"/>
                </a:solidFill>
              </a:rPr>
              <a:t>메소드를</a:t>
            </a:r>
            <a:r>
              <a:rPr lang="ko-KR" altLang="en-US" sz="1100" dirty="0">
                <a:solidFill>
                  <a:schemeClr val="tx1"/>
                </a:solidFill>
              </a:rPr>
              <a:t> 가진 클래스를 지정한다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292080" y="4467075"/>
            <a:ext cx="864096" cy="307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3502464" y="2204863"/>
            <a:ext cx="1912916" cy="244767"/>
          </a:xfrm>
          <a:custGeom>
            <a:avLst/>
            <a:gdLst>
              <a:gd name="connsiteX0" fmla="*/ 0 w 261257"/>
              <a:gd name="connsiteY0" fmla="*/ 0 h 439387"/>
              <a:gd name="connsiteX1" fmla="*/ 201880 w 261257"/>
              <a:gd name="connsiteY1" fmla="*/ 130629 h 439387"/>
              <a:gd name="connsiteX2" fmla="*/ 261257 w 261257"/>
              <a:gd name="connsiteY2" fmla="*/ 439387 h 43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257" h="439387">
                <a:moveTo>
                  <a:pt x="0" y="0"/>
                </a:moveTo>
                <a:cubicBezTo>
                  <a:pt x="79168" y="28699"/>
                  <a:pt x="158337" y="57398"/>
                  <a:pt x="201880" y="130629"/>
                </a:cubicBezTo>
                <a:cubicBezTo>
                  <a:pt x="245423" y="203860"/>
                  <a:pt x="253340" y="321623"/>
                  <a:pt x="261257" y="439387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017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</a:t>
            </a:r>
            <a:r>
              <a:rPr lang="en-US" altLang="ko-KR"/>
              <a:t>PackageEx </a:t>
            </a:r>
            <a:r>
              <a:rPr lang="ko-KR" altLang="en-US"/>
              <a:t>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4387058" cy="150771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3631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디폴트 패키지와 패키지의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디폴트 패키지</a:t>
            </a:r>
            <a:endParaRPr lang="en-US" altLang="ko-KR" dirty="0"/>
          </a:p>
          <a:p>
            <a:pPr lvl="1"/>
            <a:r>
              <a:rPr lang="en-US" altLang="ko-KR" dirty="0"/>
              <a:t>package </a:t>
            </a:r>
            <a:r>
              <a:rPr lang="ko-KR" altLang="en-US" dirty="0"/>
              <a:t>선언문이 없이 만들어진 클래스의 패키지</a:t>
            </a:r>
            <a:endParaRPr lang="en-US" altLang="ko-KR" dirty="0"/>
          </a:p>
          <a:p>
            <a:pPr lvl="1"/>
            <a:r>
              <a:rPr lang="ko-KR" altLang="en-US" dirty="0"/>
              <a:t>디폴트 패키지는 현재 디렉터리</a:t>
            </a:r>
            <a:endParaRPr lang="en-US" altLang="ko-KR" dirty="0"/>
          </a:p>
          <a:p>
            <a:r>
              <a:rPr lang="ko-KR" altLang="en-US" dirty="0"/>
              <a:t>패키지의 특징</a:t>
            </a:r>
            <a:endParaRPr lang="en-US" altLang="ko-KR" dirty="0"/>
          </a:p>
          <a:p>
            <a:pPr lvl="1"/>
            <a:r>
              <a:rPr lang="ko-KR" altLang="en-US" dirty="0"/>
              <a:t>패키지 계층구조</a:t>
            </a:r>
            <a:endParaRPr lang="en-US" altLang="ko-KR" dirty="0"/>
          </a:p>
          <a:p>
            <a:pPr lvl="2"/>
            <a:r>
              <a:rPr lang="ko-KR" altLang="en-US" dirty="0"/>
              <a:t>관련된 클래스 파일을 하나의 패키지로 계층화하여 관리 용이</a:t>
            </a:r>
            <a:endParaRPr lang="en-US" altLang="ko-KR" dirty="0"/>
          </a:p>
          <a:p>
            <a:pPr lvl="1"/>
            <a:r>
              <a:rPr lang="ko-KR" altLang="en-US" dirty="0" err="1"/>
              <a:t>패키지별</a:t>
            </a:r>
            <a:r>
              <a:rPr lang="ko-KR" altLang="en-US" dirty="0"/>
              <a:t> 접근 제한</a:t>
            </a:r>
            <a:endParaRPr lang="en-US" altLang="ko-KR" dirty="0"/>
          </a:p>
          <a:p>
            <a:pPr lvl="2"/>
            <a:r>
              <a:rPr lang="ko-KR" altLang="en-US" dirty="0"/>
              <a:t>패키지 별로 접근 권한 가능</a:t>
            </a:r>
            <a:endParaRPr lang="en-US" altLang="ko-KR" dirty="0"/>
          </a:p>
          <a:p>
            <a:pPr lvl="1"/>
            <a:r>
              <a:rPr lang="ko-KR" altLang="en-US" dirty="0"/>
              <a:t>동일한 이름의 클래스와 인터페이스의 사용 가능</a:t>
            </a:r>
            <a:endParaRPr lang="en-US" altLang="ko-KR" dirty="0"/>
          </a:p>
          <a:p>
            <a:pPr lvl="2"/>
            <a:r>
              <a:rPr lang="ko-KR" altLang="en-US" dirty="0"/>
              <a:t>서로 다른 패키지에 이름이 같은 클래스와 인터페이스 존재 가능</a:t>
            </a:r>
            <a:endParaRPr lang="en-US" altLang="ko-KR" dirty="0"/>
          </a:p>
          <a:p>
            <a:pPr lvl="1"/>
            <a:r>
              <a:rPr lang="ko-KR" altLang="en-US" dirty="0"/>
              <a:t>높은 소프트웨어 </a:t>
            </a:r>
            <a:r>
              <a:rPr lang="ko-KR" altLang="en-US" dirty="0" err="1"/>
              <a:t>재사용성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215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모듈</a:t>
            </a:r>
            <a:endParaRPr lang="en-US" altLang="ko-KR" dirty="0"/>
          </a:p>
          <a:p>
            <a:pPr lvl="1"/>
            <a:r>
              <a:rPr lang="en-US" altLang="ko-KR" dirty="0"/>
              <a:t>Java 9</a:t>
            </a:r>
            <a:r>
              <a:rPr lang="ko-KR" altLang="en-US" dirty="0"/>
              <a:t>에서 도입된 개념</a:t>
            </a:r>
            <a:endParaRPr lang="en-US" altLang="ko-KR" dirty="0"/>
          </a:p>
          <a:p>
            <a:pPr lvl="1"/>
            <a:r>
              <a:rPr lang="ko-KR" altLang="en-US" dirty="0"/>
              <a:t>패키지와 이미지 등의 리소스를 담은 컨테이너</a:t>
            </a:r>
            <a:endParaRPr lang="en-US" altLang="ko-KR" dirty="0"/>
          </a:p>
          <a:p>
            <a:pPr lvl="1"/>
            <a:r>
              <a:rPr lang="ko-KR" altLang="en-US" dirty="0"/>
              <a:t>모듈 파일</a:t>
            </a:r>
            <a:r>
              <a:rPr lang="en-US" altLang="ko-KR" dirty="0"/>
              <a:t>(.</a:t>
            </a:r>
            <a:r>
              <a:rPr lang="en-US" altLang="ko-KR" dirty="0" err="1"/>
              <a:t>jmod</a:t>
            </a:r>
            <a:r>
              <a:rPr lang="en-US" altLang="ko-KR" dirty="0"/>
              <a:t>)</a:t>
            </a:r>
            <a:r>
              <a:rPr lang="ko-KR" altLang="en-US" dirty="0"/>
              <a:t>로 저장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68" name="그룹 67"/>
          <p:cNvGrpSpPr/>
          <p:nvPr/>
        </p:nvGrpSpPr>
        <p:grpSpPr>
          <a:xfrm>
            <a:off x="1619672" y="3215166"/>
            <a:ext cx="5804795" cy="3272321"/>
            <a:chOff x="1619672" y="3215166"/>
            <a:chExt cx="5804795" cy="3272321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644008" y="3300678"/>
              <a:ext cx="2376264" cy="12385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19672" y="3215166"/>
              <a:ext cx="2377074" cy="2908203"/>
            </a:xfrm>
            <a:prstGeom prst="roundRect">
              <a:avLst>
                <a:gd name="adj" fmla="val 63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282122" y="3342153"/>
              <a:ext cx="936104" cy="1199354"/>
              <a:chOff x="1043608" y="2420887"/>
              <a:chExt cx="936104" cy="1199354"/>
            </a:xfrm>
          </p:grpSpPr>
          <p:sp>
            <p:nvSpPr>
              <p:cNvPr id="8" name="순서도: 대체 처리 7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1" name="순서도: 문서 10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12" name="순서도: 문서 11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13" name="순서도: 문서 12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1226560" y="3374020"/>
                <a:ext cx="6543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A</a:t>
                </a:r>
                <a:endParaRPr lang="ko-KR" altLang="en-US" sz="1000" dirty="0"/>
              </a:p>
            </p:txBody>
          </p:sp>
        </p:grpSp>
        <p:sp>
          <p:nvSpPr>
            <p:cNvPr id="14" name="모서리가 둥근 직사각형 13"/>
            <p:cNvSpPr/>
            <p:nvPr/>
          </p:nvSpPr>
          <p:spPr>
            <a:xfrm>
              <a:off x="4519130" y="3215166"/>
              <a:ext cx="2645158" cy="2952328"/>
            </a:xfrm>
            <a:prstGeom prst="roundRect">
              <a:avLst>
                <a:gd name="adj" fmla="val 63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4757769" y="3370634"/>
              <a:ext cx="758572" cy="942735"/>
              <a:chOff x="1043608" y="2420888"/>
              <a:chExt cx="758572" cy="942735"/>
            </a:xfrm>
          </p:grpSpPr>
          <p:sp>
            <p:nvSpPr>
              <p:cNvPr id="16" name="순서도: 대체 처리 15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9" name="순서도: 문서 18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20" name="순서도: 문서 19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1111023" y="3117402"/>
                <a:ext cx="6543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A</a:t>
                </a:r>
                <a:endParaRPr lang="ko-KR" altLang="en-US" sz="1000" dirty="0"/>
              </a:p>
            </p:txBody>
          </p:sp>
        </p:grpSp>
        <p:sp>
          <p:nvSpPr>
            <p:cNvPr id="21" name="타원 20"/>
            <p:cNvSpPr/>
            <p:nvPr/>
          </p:nvSpPr>
          <p:spPr>
            <a:xfrm>
              <a:off x="6516216" y="3435965"/>
              <a:ext cx="288032" cy="291947"/>
            </a:xfrm>
            <a:prstGeom prst="ellipse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442947" y="3606533"/>
              <a:ext cx="288032" cy="291947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567825" y="3714028"/>
              <a:ext cx="288032" cy="291947"/>
            </a:xfrm>
            <a:prstGeom prst="ellipse">
              <a:avLst/>
            </a:prstGeom>
            <a:solidFill>
              <a:srgbClr val="92D05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38652" y="4014113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이미지 등</a:t>
              </a:r>
              <a:endParaRPr lang="en-US" altLang="ko-KR" sz="1000" dirty="0"/>
            </a:p>
            <a:p>
              <a:r>
                <a:rPr lang="ko-KR" altLang="en-US" sz="1000" dirty="0"/>
                <a:t>리소스</a:t>
              </a: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651482" y="4773995"/>
              <a:ext cx="2376264" cy="13214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523690" y="4889719"/>
              <a:ext cx="288032" cy="291947"/>
            </a:xfrm>
            <a:prstGeom prst="ellipse">
              <a:avLst/>
            </a:prstGeom>
            <a:solidFill>
              <a:srgbClr val="00B0F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6450421" y="5060287"/>
              <a:ext cx="288032" cy="291947"/>
            </a:xfrm>
            <a:prstGeom prst="ellipse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6575299" y="5167782"/>
              <a:ext cx="288032" cy="291947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6126" y="5467867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이미지 등</a:t>
              </a:r>
              <a:endParaRPr lang="en-US" altLang="ko-KR" sz="1000" dirty="0"/>
            </a:p>
            <a:p>
              <a:r>
                <a:rPr lang="ko-KR" altLang="en-US" sz="1000" dirty="0"/>
                <a:t>리소스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69665" y="4397825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..............</a:t>
              </a:r>
              <a:endParaRPr lang="ko-KR" altLang="en-US" dirty="0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1779293" y="4708060"/>
              <a:ext cx="936104" cy="1199354"/>
              <a:chOff x="1043608" y="2420887"/>
              <a:chExt cx="936104" cy="1199354"/>
            </a:xfrm>
          </p:grpSpPr>
          <p:sp>
            <p:nvSpPr>
              <p:cNvPr id="32" name="순서도: 대체 처리 31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5" name="순서도: 문서 34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36" name="순서도: 문서 35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37" name="순서도: 문서 36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1226560" y="3374020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B</a:t>
                </a:r>
                <a:endParaRPr lang="ko-KR" altLang="en-US" sz="1000" dirty="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2881482" y="4710250"/>
              <a:ext cx="936104" cy="1199354"/>
              <a:chOff x="1043608" y="2420887"/>
              <a:chExt cx="936104" cy="1199354"/>
            </a:xfrm>
          </p:grpSpPr>
          <p:sp>
            <p:nvSpPr>
              <p:cNvPr id="39" name="순서도: 대체 처리 38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" name="그룹 39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42" name="순서도: 문서 41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43" name="순서도: 문서 42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44" name="순서도: 문서 43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1226560" y="3374020"/>
                <a:ext cx="6511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C</a:t>
                </a:r>
                <a:endParaRPr lang="ko-KR" altLang="en-US" sz="1000" dirty="0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5635562" y="3368738"/>
              <a:ext cx="758572" cy="942735"/>
              <a:chOff x="1043608" y="2420888"/>
              <a:chExt cx="758572" cy="942735"/>
            </a:xfrm>
          </p:grpSpPr>
          <p:sp>
            <p:nvSpPr>
              <p:cNvPr id="46" name="순서도: 대체 처리 45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49" name="순서도: 문서 48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50" name="순서도: 문서 49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1111023" y="3117402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B</a:t>
                </a:r>
                <a:endParaRPr lang="ko-KR" altLang="en-US" sz="1000" dirty="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768707" y="4883088"/>
              <a:ext cx="758572" cy="942735"/>
              <a:chOff x="1043608" y="2420888"/>
              <a:chExt cx="758572" cy="942735"/>
            </a:xfrm>
          </p:grpSpPr>
          <p:sp>
            <p:nvSpPr>
              <p:cNvPr id="52" name="순서도: 대체 처리 51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55" name="순서도: 문서 54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56" name="순서도: 문서 55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1111023" y="3117402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K</a:t>
                </a:r>
                <a:endParaRPr lang="ko-KR" altLang="en-US" sz="1000" dirty="0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5646500" y="4881192"/>
              <a:ext cx="758572" cy="942735"/>
              <a:chOff x="1043608" y="2420888"/>
              <a:chExt cx="758572" cy="942735"/>
            </a:xfrm>
          </p:grpSpPr>
          <p:sp>
            <p:nvSpPr>
              <p:cNvPr id="58" name="순서도: 대체 처리 57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61" name="순서도: 문서 60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62" name="순서도: 문서 61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1111023" y="3117402"/>
                <a:ext cx="63030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L</a:t>
                </a:r>
                <a:endParaRPr lang="ko-KR" altLang="en-US" sz="1000" dirty="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545706" y="4305028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모듈</a:t>
              </a:r>
              <a:r>
                <a:rPr lang="en-US" altLang="ko-KR" sz="1200" dirty="0">
                  <a:solidFill>
                    <a:schemeClr val="bg1"/>
                  </a:solidFill>
                </a:rPr>
                <a:t>N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572069" y="5843098"/>
              <a:ext cx="633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모듈</a:t>
              </a:r>
              <a:r>
                <a:rPr lang="en-US" altLang="ko-KR" sz="1200" dirty="0">
                  <a:solidFill>
                    <a:schemeClr val="bg1"/>
                  </a:solidFill>
                </a:rPr>
                <a:t>M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739907" y="6187463"/>
              <a:ext cx="2104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Java 8</a:t>
              </a:r>
              <a:r>
                <a:rPr lang="ko-KR" altLang="en-US" sz="1200" dirty="0"/>
                <a:t>에서 클래스와 패키지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353177" y="6210488"/>
              <a:ext cx="3071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Java 9</a:t>
              </a:r>
              <a:r>
                <a:rPr lang="ko-KR" altLang="en-US" sz="1200" dirty="0"/>
                <a:t> 이후 클래스와 패키지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그리고 모듈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477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132856"/>
            <a:ext cx="6629475" cy="44952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개념과 필요성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6874" y="1332056"/>
            <a:ext cx="7135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</a:t>
            </a:r>
            <a:r>
              <a:rPr lang="ko-KR" altLang="en-US" sz="1600" dirty="0"/>
              <a:t>명이 분담하여 자바 응용프로그램을 개발하는 경우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          동일한 이름의 클래스가 존재할 가능성 있음   </a:t>
            </a:r>
            <a:r>
              <a:rPr lang="en-US" altLang="ko-KR" sz="1600" dirty="0"/>
              <a:t>-&gt; </a:t>
            </a:r>
            <a:r>
              <a:rPr lang="ko-KR" altLang="en-US" sz="1600" dirty="0"/>
              <a:t>합칠 때 오류발생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547664" y="6165304"/>
            <a:ext cx="108012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40152" y="5517232"/>
            <a:ext cx="108012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884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플랫폼의 모듈화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52839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자바 플랫폼</a:t>
            </a:r>
            <a:endParaRPr lang="en-US" altLang="ko-KR" dirty="0"/>
          </a:p>
          <a:p>
            <a:pPr lvl="1"/>
            <a:r>
              <a:rPr lang="ko-KR" altLang="en-US" dirty="0"/>
              <a:t>자바의 개발 환경</a:t>
            </a:r>
            <a:r>
              <a:rPr lang="en-US" altLang="ko-KR" dirty="0"/>
              <a:t>(JDK)</a:t>
            </a:r>
            <a:r>
              <a:rPr lang="ko-KR" altLang="en-US" dirty="0"/>
              <a:t>과 자바의 실행 환경</a:t>
            </a:r>
            <a:r>
              <a:rPr lang="en-US" altLang="ko-KR" dirty="0"/>
              <a:t>(JRE)</a:t>
            </a:r>
            <a:r>
              <a:rPr lang="ko-KR" altLang="en-US" dirty="0"/>
              <a:t>을 지칭</a:t>
            </a:r>
            <a:endParaRPr lang="en-US" altLang="ko-KR" dirty="0"/>
          </a:p>
          <a:p>
            <a:pPr lvl="2"/>
            <a:r>
              <a:rPr lang="en-US" altLang="ko-KR" dirty="0"/>
              <a:t>Java SE(</a:t>
            </a:r>
            <a:r>
              <a:rPr lang="ko-KR" altLang="en-US" dirty="0"/>
              <a:t>자바</a:t>
            </a:r>
            <a:r>
              <a:rPr lang="en-US" altLang="ko-KR" dirty="0"/>
              <a:t> API) </a:t>
            </a:r>
            <a:r>
              <a:rPr lang="ko-KR" altLang="en-US" dirty="0"/>
              <a:t>포함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의 모든 클래스가 여러 개의 모듈로 재구성됨</a:t>
            </a:r>
            <a:endParaRPr lang="en-US" altLang="ko-KR" dirty="0"/>
          </a:p>
          <a:p>
            <a:pPr lvl="1"/>
            <a:r>
              <a:rPr lang="ko-KR" altLang="en-US" dirty="0"/>
              <a:t>모듈 파일은 </a:t>
            </a:r>
            <a:r>
              <a:rPr lang="en-US" altLang="ko-KR" dirty="0"/>
              <a:t>JDK</a:t>
            </a:r>
            <a:r>
              <a:rPr lang="ko-KR" altLang="en-US" dirty="0"/>
              <a:t>의 </a:t>
            </a:r>
            <a:r>
              <a:rPr lang="en-US" altLang="ko-KR" dirty="0" err="1"/>
              <a:t>jmods</a:t>
            </a:r>
            <a:r>
              <a:rPr lang="en-US" altLang="ko-KR" dirty="0"/>
              <a:t> </a:t>
            </a:r>
            <a:r>
              <a:rPr lang="ko-KR" altLang="en-US" dirty="0"/>
              <a:t>디렉터리에 저장하여 배포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모듈 파일로부터 모듈을 푸는 명령</a:t>
            </a:r>
            <a:endParaRPr lang="en-US" altLang="ko-KR" dirty="0"/>
          </a:p>
          <a:p>
            <a:pPr marL="320040" lvl="1" indent="0">
              <a:buNone/>
            </a:pPr>
            <a:r>
              <a:rPr lang="en-US" altLang="ko-KR" dirty="0"/>
              <a:t>(Microsoft</a:t>
            </a:r>
            <a:r>
              <a:rPr lang="ko-KR" altLang="en-US" dirty="0"/>
              <a:t>사의 </a:t>
            </a:r>
            <a:r>
              <a:rPr lang="en-US" altLang="ko-KR" dirty="0"/>
              <a:t>OpenJDK</a:t>
            </a:r>
            <a:r>
              <a:rPr lang="ko-KR" altLang="en-US" dirty="0"/>
              <a:t>를 설치한 경우</a:t>
            </a:r>
            <a:r>
              <a:rPr lang="en-US" altLang="ko-KR" dirty="0"/>
              <a:t>)</a:t>
            </a:r>
          </a:p>
          <a:p>
            <a:pPr marL="365760" lvl="1" indent="0">
              <a:buNone/>
            </a:pPr>
            <a:r>
              <a:rPr lang="en-US" altLang="ko-KR" sz="1800" dirty="0" err="1">
                <a:solidFill>
                  <a:srgbClr val="0070C0"/>
                </a:solidFill>
              </a:rPr>
              <a:t>jmod</a:t>
            </a:r>
            <a:r>
              <a:rPr lang="en-US" altLang="ko-KR" sz="1800" dirty="0">
                <a:solidFill>
                  <a:srgbClr val="0070C0"/>
                </a:solidFill>
              </a:rPr>
              <a:t> extract "C:\Program Files\Microsoft\jdk-17.0.3+7\</a:t>
            </a:r>
            <a:r>
              <a:rPr lang="en-US" altLang="ko-KR" sz="1800" dirty="0" err="1">
                <a:solidFill>
                  <a:srgbClr val="0070C0"/>
                </a:solidFill>
              </a:rPr>
              <a:t>jmods</a:t>
            </a:r>
            <a:r>
              <a:rPr lang="en-US" altLang="ko-KR" sz="1800" dirty="0">
                <a:solidFill>
                  <a:srgbClr val="0070C0"/>
                </a:solidFill>
              </a:rPr>
              <a:t>\</a:t>
            </a:r>
            <a:r>
              <a:rPr lang="en-US" altLang="ko-KR" sz="1800" dirty="0" err="1">
                <a:solidFill>
                  <a:srgbClr val="0070C0"/>
                </a:solidFill>
              </a:rPr>
              <a:t>java.base.jmod</a:t>
            </a:r>
            <a:r>
              <a:rPr lang="en-US" altLang="ko-KR" sz="1800" dirty="0">
                <a:solidFill>
                  <a:srgbClr val="0070C0"/>
                </a:solidFill>
              </a:rPr>
              <a:t>“</a:t>
            </a:r>
          </a:p>
          <a:p>
            <a:pPr marL="365760" lvl="1" indent="0"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	- </a:t>
            </a:r>
            <a:r>
              <a:rPr lang="ko-KR" altLang="en-US" sz="1800" dirty="0"/>
              <a:t>풀어놓고자 하는 디렉터리로 이동 후</a:t>
            </a:r>
            <a:r>
              <a:rPr lang="en-US" altLang="ko-KR" sz="1800" dirty="0"/>
              <a:t>, </a:t>
            </a:r>
          </a:p>
          <a:p>
            <a:pPr marL="365760" lvl="1" indent="0">
              <a:buNone/>
            </a:pPr>
            <a:r>
              <a:rPr lang="en-US" altLang="ko-KR" sz="1800" dirty="0"/>
              <a:t>	- </a:t>
            </a:r>
            <a:r>
              <a:rPr lang="en-US" altLang="ko-KR" sz="1800" dirty="0" err="1"/>
              <a:t>jmod</a:t>
            </a:r>
            <a:r>
              <a:rPr lang="ko-KR" altLang="en-US" sz="1800" dirty="0"/>
              <a:t> 명령을 입력하면</a:t>
            </a:r>
            <a:endParaRPr lang="en-US" altLang="ko-KR" sz="1800" dirty="0"/>
          </a:p>
          <a:p>
            <a:pPr marL="365760" lvl="1" indent="0">
              <a:buNone/>
            </a:pPr>
            <a:r>
              <a:rPr lang="en-US" altLang="ko-KR" sz="1800" dirty="0"/>
              <a:t>	- </a:t>
            </a:r>
            <a:r>
              <a:rPr lang="ko-KR" altLang="en-US" sz="1800" dirty="0"/>
              <a:t>현재 디렉터리에 </a:t>
            </a:r>
            <a:r>
              <a:rPr lang="en-US" altLang="ko-KR" sz="1800" dirty="0" err="1"/>
              <a:t>java.base</a:t>
            </a:r>
            <a:r>
              <a:rPr lang="en-US" altLang="ko-KR" sz="1800" dirty="0"/>
              <a:t> </a:t>
            </a:r>
            <a:r>
              <a:rPr lang="ko-KR" altLang="en-US" sz="1800" dirty="0"/>
              <a:t>모듈이 풀림</a:t>
            </a: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073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C3D6C4-08B2-4514-9343-AFDD3B61F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84" y="3027811"/>
            <a:ext cx="6944876" cy="35398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01E3BB-7728-4621-B429-471FD1B3A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9" y="319313"/>
            <a:ext cx="5278916" cy="216244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11560" y="2647565"/>
            <a:ext cx="7560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400" b="1" dirty="0" err="1"/>
              <a:t>jmod</a:t>
            </a:r>
            <a:r>
              <a:rPr lang="en-US" altLang="ko-KR" sz="1400" b="1" dirty="0"/>
              <a:t> extract "C:\Program Files\</a:t>
            </a:r>
            <a:r>
              <a:rPr lang="en-US" altLang="ko-KR" sz="1400" b="1" dirty="0" err="1"/>
              <a:t>Mocrosoft</a:t>
            </a:r>
            <a:r>
              <a:rPr lang="en-US" altLang="ko-KR" sz="1400" b="1" dirty="0"/>
              <a:t>\jdk-17.0.3+7\</a:t>
            </a:r>
            <a:r>
              <a:rPr lang="en-US" altLang="ko-KR" sz="1400" b="1" dirty="0" err="1"/>
              <a:t>jmods</a:t>
            </a:r>
            <a:r>
              <a:rPr lang="en-US" altLang="ko-KR" sz="1400" b="1" dirty="0"/>
              <a:t>\</a:t>
            </a:r>
            <a:r>
              <a:rPr lang="en-US" altLang="ko-KR" sz="1400" b="1" dirty="0" err="1"/>
              <a:t>java.base.jmod</a:t>
            </a:r>
            <a:r>
              <a:rPr lang="en-US" altLang="ko-KR" sz="1400" b="1" dirty="0"/>
              <a:t>“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815529" y="148903"/>
            <a:ext cx="1855342" cy="459700"/>
          </a:xfrm>
          <a:prstGeom prst="wedgeRoundRectCallout">
            <a:avLst>
              <a:gd name="adj1" fmla="val -63879"/>
              <a:gd name="adj2" fmla="val 236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/>
              <a:t>jmods</a:t>
            </a:r>
            <a:r>
              <a:rPr lang="en-US" altLang="ko-KR" sz="1000" dirty="0"/>
              <a:t> </a:t>
            </a:r>
            <a:r>
              <a:rPr lang="ko-KR" altLang="en-US" sz="1000" dirty="0"/>
              <a:t>디렉터리에 들어 있는 자바 </a:t>
            </a:r>
            <a:r>
              <a:rPr lang="en-US" altLang="ko-KR" sz="1000" dirty="0"/>
              <a:t>API</a:t>
            </a:r>
            <a:r>
              <a:rPr lang="ko-KR" altLang="en-US" sz="1000" dirty="0"/>
              <a:t>의 모듈 파일들</a:t>
            </a:r>
            <a:endParaRPr lang="en-US" altLang="ko-KR" sz="1000" dirty="0"/>
          </a:p>
        </p:txBody>
      </p:sp>
      <p:sp>
        <p:nvSpPr>
          <p:cNvPr id="9" name="자유형 8"/>
          <p:cNvSpPr/>
          <p:nvPr/>
        </p:nvSpPr>
        <p:spPr>
          <a:xfrm>
            <a:off x="5399590" y="1400537"/>
            <a:ext cx="1601935" cy="1643605"/>
          </a:xfrm>
          <a:custGeom>
            <a:avLst/>
            <a:gdLst>
              <a:gd name="connsiteX0" fmla="*/ 0 w 1601935"/>
              <a:gd name="connsiteY0" fmla="*/ 0 h 1643605"/>
              <a:gd name="connsiteX1" fmla="*/ 1365813 w 1601935"/>
              <a:gd name="connsiteY1" fmla="*/ 486136 h 1643605"/>
              <a:gd name="connsiteX2" fmla="*/ 1591519 w 1601935"/>
              <a:gd name="connsiteY2" fmla="*/ 1643605 h 164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1935" h="1643605">
                <a:moveTo>
                  <a:pt x="0" y="0"/>
                </a:moveTo>
                <a:cubicBezTo>
                  <a:pt x="550280" y="106101"/>
                  <a:pt x="1100560" y="212202"/>
                  <a:pt x="1365813" y="486136"/>
                </a:cubicBezTo>
                <a:cubicBezTo>
                  <a:pt x="1631066" y="760070"/>
                  <a:pt x="1611292" y="1201837"/>
                  <a:pt x="1591519" y="1643605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63890" y="1638554"/>
            <a:ext cx="1301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200" dirty="0" err="1"/>
              <a:t>java.base.jmod</a:t>
            </a:r>
            <a:r>
              <a:rPr lang="en-US" altLang="ko-KR" sz="1200" dirty="0"/>
              <a:t> </a:t>
            </a:r>
            <a:r>
              <a:rPr lang="ko-KR" altLang="en-US" sz="1200" dirty="0"/>
              <a:t>모듈 파일 풀기</a:t>
            </a:r>
            <a:endParaRPr lang="en-US" altLang="ko-KR" sz="1200" dirty="0"/>
          </a:p>
        </p:txBody>
      </p:sp>
      <p:sp>
        <p:nvSpPr>
          <p:cNvPr id="11" name="왼쪽 중괄호 10"/>
          <p:cNvSpPr/>
          <p:nvPr/>
        </p:nvSpPr>
        <p:spPr>
          <a:xfrm>
            <a:off x="1947787" y="4077072"/>
            <a:ext cx="175941" cy="2232248"/>
          </a:xfrm>
          <a:prstGeom prst="lef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07999" y="4985113"/>
            <a:ext cx="1368152" cy="442674"/>
          </a:xfrm>
          <a:prstGeom prst="wedgeRoundRectCallout">
            <a:avLst>
              <a:gd name="adj1" fmla="val 64388"/>
              <a:gd name="adj2" fmla="val 10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/>
              <a:t>java.base</a:t>
            </a:r>
            <a:r>
              <a:rPr lang="en-US" altLang="ko-KR" sz="1000" dirty="0"/>
              <a:t> </a:t>
            </a:r>
            <a:r>
              <a:rPr lang="ko-KR" altLang="en-US" sz="1000" dirty="0"/>
              <a:t>모듈에 </a:t>
            </a:r>
            <a:endParaRPr lang="en-US" altLang="ko-KR" sz="1000" dirty="0"/>
          </a:p>
          <a:p>
            <a:pPr marL="0" lvl="1">
              <a:buNone/>
            </a:pPr>
            <a:r>
              <a:rPr lang="ko-KR" altLang="en-US" sz="1000" dirty="0"/>
              <a:t>들어 있는 패키지들</a:t>
            </a:r>
            <a:endParaRPr lang="en-US" altLang="ko-KR" sz="1000" dirty="0"/>
          </a:p>
        </p:txBody>
      </p:sp>
      <p:sp>
        <p:nvSpPr>
          <p:cNvPr id="13" name="왼쪽 중괄호 12"/>
          <p:cNvSpPr/>
          <p:nvPr/>
        </p:nvSpPr>
        <p:spPr>
          <a:xfrm flipH="1">
            <a:off x="7344308" y="4007716"/>
            <a:ext cx="296416" cy="2232248"/>
          </a:xfrm>
          <a:prstGeom prst="lef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7841326" y="4725144"/>
            <a:ext cx="845234" cy="783193"/>
          </a:xfrm>
          <a:prstGeom prst="wedgeRoundRectCallout">
            <a:avLst>
              <a:gd name="adj1" fmla="val -73639"/>
              <a:gd name="adj2" fmla="val -23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/>
              <a:t>java.util</a:t>
            </a:r>
            <a:r>
              <a:rPr lang="en-US" altLang="ko-KR" sz="1000" dirty="0"/>
              <a:t> </a:t>
            </a:r>
          </a:p>
          <a:p>
            <a:pPr marL="0" lvl="1">
              <a:buNone/>
            </a:pPr>
            <a:r>
              <a:rPr lang="ko-KR" altLang="en-US" sz="1000" dirty="0"/>
              <a:t>패키지에 </a:t>
            </a:r>
            <a:endParaRPr lang="en-US" altLang="ko-KR" sz="1000" dirty="0"/>
          </a:p>
          <a:p>
            <a:pPr marL="0" lvl="1">
              <a:buNone/>
            </a:pPr>
            <a:r>
              <a:rPr lang="ko-KR" altLang="en-US" sz="1000" dirty="0"/>
              <a:t>들어 있는</a:t>
            </a:r>
            <a:r>
              <a:rPr lang="en-US" altLang="ko-KR" sz="1000" dirty="0"/>
              <a:t> </a:t>
            </a:r>
          </a:p>
          <a:p>
            <a:pPr marL="0" lvl="1">
              <a:buNone/>
            </a:pPr>
            <a:r>
              <a:rPr lang="ko-KR" altLang="en-US" sz="1000" dirty="0"/>
              <a:t>클래스들</a:t>
            </a:r>
            <a:endParaRPr lang="en-US" altLang="ko-KR" sz="1000" dirty="0"/>
          </a:p>
        </p:txBody>
      </p:sp>
      <p:sp>
        <p:nvSpPr>
          <p:cNvPr id="3" name="타원 2"/>
          <p:cNvSpPr/>
          <p:nvPr/>
        </p:nvSpPr>
        <p:spPr>
          <a:xfrm>
            <a:off x="1910437" y="1271283"/>
            <a:ext cx="1437427" cy="2098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사각형 설명선 7">
            <a:extLst>
              <a:ext uri="{FF2B5EF4-FFF2-40B4-BE49-F238E27FC236}">
                <a16:creationId xmlns:a16="http://schemas.microsoft.com/office/drawing/2014/main" id="{75318882-0859-49F8-84DC-25D7C3D50E0E}"/>
              </a:ext>
            </a:extLst>
          </p:cNvPr>
          <p:cNvSpPr/>
          <p:nvPr/>
        </p:nvSpPr>
        <p:spPr>
          <a:xfrm>
            <a:off x="93426" y="3510940"/>
            <a:ext cx="2088232" cy="272415"/>
          </a:xfrm>
          <a:prstGeom prst="wedgeRoundRectCallout">
            <a:avLst>
              <a:gd name="adj1" fmla="val 74504"/>
              <a:gd name="adj2" fmla="val -5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/>
              <a:t>base</a:t>
            </a:r>
            <a:r>
              <a:rPr lang="ko-KR" altLang="en-US" sz="1000" dirty="0"/>
              <a:t> 모듈을 풀어 놓은 디렉터리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946947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기반의 자바 실행 환경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 실행 환경</a:t>
            </a:r>
            <a:endParaRPr lang="en-US" altLang="ko-KR" dirty="0"/>
          </a:p>
          <a:p>
            <a:pPr lvl="1"/>
            <a:r>
              <a:rPr lang="en-US" altLang="ko-KR" dirty="0"/>
              <a:t>JRE : </a:t>
            </a:r>
            <a:r>
              <a:rPr lang="ko-KR" altLang="en-US" dirty="0"/>
              <a:t>디폴트 자바 실행 환경</a:t>
            </a:r>
            <a:endParaRPr lang="en-US" altLang="ko-KR" dirty="0"/>
          </a:p>
          <a:p>
            <a:pPr lvl="2"/>
            <a:r>
              <a:rPr lang="ko-KR" altLang="en-US" dirty="0"/>
              <a:t>자바 모듈</a:t>
            </a:r>
            <a:r>
              <a:rPr lang="en-US" altLang="ko-KR" dirty="0"/>
              <a:t>(</a:t>
            </a:r>
            <a:r>
              <a:rPr lang="ko-KR" altLang="en-US" dirty="0" err="1"/>
              <a:t>컴파일된</a:t>
            </a:r>
            <a:r>
              <a:rPr lang="ko-KR" altLang="en-US" dirty="0"/>
              <a:t> 자바 </a:t>
            </a:r>
            <a:r>
              <a:rPr lang="en-US" altLang="ko-KR" dirty="0"/>
              <a:t>API </a:t>
            </a:r>
            <a:r>
              <a:rPr lang="ko-KR" altLang="en-US" dirty="0"/>
              <a:t>클래스들</a:t>
            </a:r>
            <a:r>
              <a:rPr lang="en-US" altLang="ko-KR" dirty="0"/>
              <a:t>), </a:t>
            </a:r>
            <a:r>
              <a:rPr lang="ko-KR" altLang="en-US" dirty="0"/>
              <a:t>자바 가상 기계 등으로 구성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231583"/>
              </p:ext>
            </p:extLst>
          </p:nvPr>
        </p:nvGraphicFramePr>
        <p:xfrm>
          <a:off x="827584" y="2708920"/>
          <a:ext cx="7848873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8045235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51625975"/>
                    </a:ext>
                  </a:extLst>
                </a:gridCol>
                <a:gridCol w="4608513">
                  <a:extLst>
                    <a:ext uri="{9D8B030D-6E8A-4147-A177-3AD203B41FA5}">
                      <a16:colId xmlns:a16="http://schemas.microsoft.com/office/drawing/2014/main" val="280277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비교 관점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Java 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까지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Java 9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이후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06178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자바 </a:t>
                      </a:r>
                      <a:r>
                        <a:rPr lang="en-US" altLang="ko-KR" sz="1200" dirty="0"/>
                        <a:t>API </a:t>
                      </a:r>
                      <a:r>
                        <a:rPr lang="ko-KR" altLang="en-US" sz="1200" dirty="0"/>
                        <a:t>클래스의컨테이너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/>
                        <a:t>rt.jar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ko-KR" altLang="en-US" sz="1200" dirty="0" err="1"/>
                        <a:t>단일체에</a:t>
                      </a:r>
                      <a:r>
                        <a:rPr lang="ko-KR" altLang="en-US" sz="1200" dirty="0"/>
                        <a:t> 자바 </a:t>
                      </a:r>
                      <a:r>
                        <a:rPr lang="en-US" altLang="ko-KR" sz="1200" dirty="0"/>
                        <a:t>API</a:t>
                      </a:r>
                      <a:r>
                        <a:rPr lang="ko-KR" altLang="en-US" sz="1200" dirty="0"/>
                        <a:t>의 패키지들을 모두 담음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rt.jar</a:t>
                      </a:r>
                      <a:r>
                        <a:rPr lang="ko-KR" altLang="en-US" sz="1200" dirty="0"/>
                        <a:t>를 버렸음</a:t>
                      </a:r>
                      <a:endParaRPr lang="en-US" altLang="ko-KR" sz="1200" dirty="0"/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자바 </a:t>
                      </a:r>
                      <a:r>
                        <a:rPr lang="en-US" altLang="ko-KR" sz="1200" dirty="0"/>
                        <a:t>API</a:t>
                      </a:r>
                      <a:r>
                        <a:rPr lang="ko-KR" altLang="en-US" sz="1200" dirty="0"/>
                        <a:t>를 많은 수</a:t>
                      </a:r>
                      <a:r>
                        <a:rPr lang="en-US" altLang="ko-KR" sz="1200" dirty="0"/>
                        <a:t>(99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의 모듈 파일에 나누어 저장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4034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디폴트 실행 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/>
                        <a:t>실행되는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컴퓨터에 </a:t>
                      </a:r>
                      <a:r>
                        <a:rPr lang="en-US" altLang="ko-KR" sz="1200" baseline="0" dirty="0"/>
                        <a:t>rt.jar</a:t>
                      </a:r>
                      <a:r>
                        <a:rPr lang="ko-KR" altLang="en-US" sz="1200" baseline="0" dirty="0"/>
                        <a:t> 설치</a:t>
                      </a: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     (rt.jar</a:t>
                      </a:r>
                      <a:r>
                        <a:rPr lang="ko-KR" altLang="en-US" sz="1200" baseline="0" dirty="0"/>
                        <a:t>의 크기가 큼</a:t>
                      </a:r>
                      <a:r>
                        <a:rPr lang="en-US" altLang="ko-KR" sz="1200" baseline="0" dirty="0"/>
                        <a:t>)</a:t>
                      </a:r>
                      <a:endParaRPr lang="ko-KR" altLang="en-US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modules(JRE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/>
                        <a:t>lib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밑에</a:t>
                      </a:r>
                      <a:r>
                        <a:rPr lang="en-US" altLang="ko-KR" sz="1200" baseline="0" dirty="0"/>
                        <a:t>)</a:t>
                      </a:r>
                      <a:r>
                        <a:rPr lang="ko-KR" altLang="en-US" sz="1200" dirty="0"/>
                        <a:t> 비공개 파일</a:t>
                      </a:r>
                      <a:r>
                        <a:rPr lang="en-US" altLang="ko-KR" sz="1200" dirty="0"/>
                        <a:t>(109MB)</a:t>
                      </a:r>
                      <a:r>
                        <a:rPr lang="ko-KR" altLang="en-US" sz="1200" dirty="0"/>
                        <a:t>에 모듈</a:t>
                      </a:r>
                      <a:r>
                        <a:rPr lang="ko-KR" altLang="en-US" sz="1200" baseline="0" dirty="0"/>
                        <a:t> 저장</a:t>
                      </a:r>
                      <a:endParaRPr lang="en-US" altLang="ko-KR" sz="1200" baseline="0" dirty="0"/>
                    </a:p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응용프로그램 실행 시 </a:t>
                      </a:r>
                      <a:r>
                        <a:rPr lang="en-US" altLang="ko-KR" sz="1200" dirty="0"/>
                        <a:t>module</a:t>
                      </a:r>
                      <a:r>
                        <a:rPr lang="en-US" altLang="ko-KR" sz="1200" baseline="0" dirty="0"/>
                        <a:t>s </a:t>
                      </a:r>
                      <a:r>
                        <a:rPr lang="ko-KR" altLang="en-US" sz="1200" baseline="0" dirty="0"/>
                        <a:t>파일에서 필요한 모듈 및 클래스 로딩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4387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맞춤형 실행</a:t>
                      </a:r>
                      <a:r>
                        <a:rPr lang="ko-KR" altLang="en-US" sz="1200" baseline="0" dirty="0"/>
                        <a:t> 환경</a:t>
                      </a:r>
                      <a:r>
                        <a:rPr lang="en-US" altLang="ko-KR" sz="1200" dirty="0"/>
                        <a:t>(custom</a:t>
                      </a:r>
                      <a:r>
                        <a:rPr lang="en-US" altLang="ko-KR" sz="1200" baseline="0" dirty="0"/>
                        <a:t> JRE)</a:t>
                      </a:r>
                      <a:r>
                        <a:rPr lang="ko-KR" alt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없음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소형 기기에 </a:t>
                      </a:r>
                      <a:r>
                        <a:rPr lang="en-US" altLang="ko-KR" sz="1200" dirty="0"/>
                        <a:t>rt.jar</a:t>
                      </a:r>
                      <a:r>
                        <a:rPr lang="ko-KR" altLang="en-US" sz="1200" dirty="0"/>
                        <a:t>를 설치할 수 없는 한계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/>
                        <a:t>맞춤형 실행 환경 구축 가능</a:t>
                      </a:r>
                      <a:endParaRPr lang="en-US" altLang="ko-KR" sz="1200" dirty="0"/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/>
                        <a:t>jlink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명령을 이용하여 응용프로그램의 실행에 필요한 모듈들로 실행 환경 구축</a:t>
                      </a:r>
                      <a:r>
                        <a:rPr lang="ko-KR" altLang="en-US" sz="1200" baseline="0" dirty="0"/>
                        <a:t> 가능</a:t>
                      </a:r>
                      <a:r>
                        <a:rPr lang="en-US" altLang="ko-KR" sz="1200" baseline="0" dirty="0"/>
                        <a:t>(</a:t>
                      </a:r>
                      <a:r>
                        <a:rPr lang="ko-KR" altLang="en-US" sz="1200" baseline="0" dirty="0"/>
                        <a:t>홈페이지 설명과 예제 있음</a:t>
                      </a:r>
                      <a:r>
                        <a:rPr lang="en-US" altLang="ko-KR" sz="1200" baseline="0" dirty="0"/>
                        <a:t>)</a:t>
                      </a:r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메모리가 열악한 소형 기기에도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응용프로그램 실행 가능</a:t>
                      </a:r>
                      <a:endParaRPr lang="en-US" altLang="ko-KR" sz="1200" dirty="0"/>
                    </a:p>
                    <a:p>
                      <a:pPr marL="45720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i="1" dirty="0">
                          <a:solidFill>
                            <a:srgbClr val="0070C0"/>
                          </a:solidFill>
                        </a:rPr>
                        <a:t>예</a:t>
                      </a:r>
                      <a:r>
                        <a:rPr lang="en-US" altLang="ko-KR" sz="1100" i="1" dirty="0">
                          <a:solidFill>
                            <a:srgbClr val="0070C0"/>
                          </a:solidFill>
                        </a:rPr>
                        <a:t>) DB </a:t>
                      </a:r>
                      <a:r>
                        <a:rPr lang="ko-KR" altLang="en-US" sz="1100" i="1" dirty="0">
                          <a:solidFill>
                            <a:srgbClr val="0070C0"/>
                          </a:solidFill>
                        </a:rPr>
                        <a:t>액세스가 필요 없고 오직 기본 자바 </a:t>
                      </a:r>
                      <a:r>
                        <a:rPr lang="en-US" altLang="ko-KR" sz="1100" i="1" dirty="0">
                          <a:solidFill>
                            <a:srgbClr val="0070C0"/>
                          </a:solidFill>
                        </a:rPr>
                        <a:t>API</a:t>
                      </a:r>
                      <a:r>
                        <a:rPr lang="ko-KR" altLang="en-US" sz="1100" i="1" dirty="0">
                          <a:solidFill>
                            <a:srgbClr val="0070C0"/>
                          </a:solidFill>
                        </a:rPr>
                        <a:t>만 필요한 소형 </a:t>
                      </a:r>
                      <a:r>
                        <a:rPr lang="en-US" altLang="ko-KR" sz="1100" i="1" dirty="0" err="1">
                          <a:solidFill>
                            <a:srgbClr val="0070C0"/>
                          </a:solidFill>
                        </a:rPr>
                        <a:t>IoT</a:t>
                      </a:r>
                      <a:r>
                        <a:rPr lang="en-US" altLang="ko-KR" sz="1100" i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100" i="1" dirty="0">
                          <a:solidFill>
                            <a:srgbClr val="0070C0"/>
                          </a:solidFill>
                        </a:rPr>
                        <a:t>장치에는 </a:t>
                      </a:r>
                      <a:r>
                        <a:rPr lang="en-US" altLang="ko-KR" sz="1100" i="1" dirty="0" err="1">
                          <a:solidFill>
                            <a:srgbClr val="0070C0"/>
                          </a:solidFill>
                        </a:rPr>
                        <a:t>java.base</a:t>
                      </a:r>
                      <a:r>
                        <a:rPr lang="en-US" altLang="ko-KR" sz="1100" i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100" i="1" dirty="0">
                          <a:solidFill>
                            <a:srgbClr val="0070C0"/>
                          </a:solidFill>
                        </a:rPr>
                        <a:t>모듈만 있으면 됨</a:t>
                      </a:r>
                      <a:endParaRPr lang="en-US" altLang="ko-KR" sz="1100" i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2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726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실행 환경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80609" y="3877654"/>
            <a:ext cx="250732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JVM(Java 9</a:t>
            </a:r>
            <a:r>
              <a:rPr lang="ko-KR" altLang="en-US" sz="1200" dirty="0">
                <a:solidFill>
                  <a:schemeClr val="tx1"/>
                </a:solidFill>
              </a:rPr>
              <a:t>이전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85829" y="2597367"/>
            <a:ext cx="766374" cy="7251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자바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응용프로그램</a:t>
            </a:r>
          </a:p>
        </p:txBody>
      </p:sp>
      <p:cxnSp>
        <p:nvCxnSpPr>
          <p:cNvPr id="7" name="직선 화살표 연결선 6"/>
          <p:cNvCxnSpPr>
            <a:stCxn id="6" idx="2"/>
            <a:endCxn id="5" idx="0"/>
          </p:cNvCxnSpPr>
          <p:nvPr/>
        </p:nvCxnSpPr>
        <p:spPr>
          <a:xfrm>
            <a:off x="869016" y="3322470"/>
            <a:ext cx="765257" cy="5551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419872" y="3861048"/>
            <a:ext cx="2294472" cy="448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JVM(java 9 </a:t>
            </a:r>
            <a:r>
              <a:rPr lang="ko-KR" altLang="en-US" sz="1200" dirty="0">
                <a:solidFill>
                  <a:schemeClr val="tx1"/>
                </a:solidFill>
              </a:rPr>
              <a:t>이후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순서도: 다중 문서 8"/>
          <p:cNvSpPr/>
          <p:nvPr/>
        </p:nvSpPr>
        <p:spPr>
          <a:xfrm>
            <a:off x="1820516" y="3115009"/>
            <a:ext cx="1073396" cy="873187"/>
          </a:xfrm>
          <a:prstGeom prst="flowChartMulti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rt.jar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8" idx="0"/>
            <a:endCxn id="19" idx="2"/>
          </p:cNvCxnSpPr>
          <p:nvPr/>
        </p:nvCxnSpPr>
        <p:spPr>
          <a:xfrm flipH="1" flipV="1">
            <a:off x="3840330" y="3070231"/>
            <a:ext cx="726778" cy="79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24" idx="4"/>
          </p:cNvCxnSpPr>
          <p:nvPr/>
        </p:nvCxnSpPr>
        <p:spPr>
          <a:xfrm flipH="1" flipV="1">
            <a:off x="2165093" y="2575910"/>
            <a:ext cx="118711" cy="6984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19" idx="3"/>
            <a:endCxn id="28" idx="3"/>
          </p:cNvCxnSpPr>
          <p:nvPr/>
        </p:nvCxnSpPr>
        <p:spPr>
          <a:xfrm flipV="1">
            <a:off x="4260787" y="2428852"/>
            <a:ext cx="525368" cy="31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59111" y="4401659"/>
            <a:ext cx="2005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/>
              <a:t>(a) Java 9 </a:t>
            </a:r>
            <a:r>
              <a:rPr lang="ko-KR" altLang="en-US" sz="1100" dirty="0"/>
              <a:t>이전 실행 환경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482347" y="4382643"/>
            <a:ext cx="2005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/>
              <a:t>(b) Java 9 </a:t>
            </a:r>
            <a:r>
              <a:rPr lang="ko-KR" altLang="en-US" sz="1100" dirty="0"/>
              <a:t>이후</a:t>
            </a:r>
            <a:r>
              <a:rPr lang="en-US" altLang="ko-KR" sz="1100" dirty="0"/>
              <a:t> </a:t>
            </a:r>
            <a:r>
              <a:rPr lang="ko-KR" altLang="en-US" sz="1100" dirty="0"/>
              <a:t>실행 환경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08888" y="2019230"/>
            <a:ext cx="21862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err="1"/>
              <a:t>jlink</a:t>
            </a:r>
            <a:r>
              <a:rPr lang="ko-KR" altLang="en-US" sz="900" dirty="0"/>
              <a:t>를 이용하여 </a:t>
            </a:r>
            <a:r>
              <a:rPr lang="ko-KR" altLang="en-US" sz="900" dirty="0" err="1"/>
              <a:t>타켓</a:t>
            </a:r>
            <a:r>
              <a:rPr lang="ko-KR" altLang="en-US" sz="900" dirty="0"/>
              <a:t> 컴퓨터에 실행될 </a:t>
            </a:r>
            <a:r>
              <a:rPr lang="ko-KR" altLang="en-US" sz="900" dirty="0" err="1"/>
              <a:t>커스텀</a:t>
            </a:r>
            <a:r>
              <a:rPr lang="ko-KR" altLang="en-US" sz="900" dirty="0"/>
              <a:t> </a:t>
            </a:r>
            <a:r>
              <a:rPr lang="en-US" altLang="ko-KR" sz="900" dirty="0"/>
              <a:t>JRE</a:t>
            </a:r>
            <a:r>
              <a:rPr lang="ko-KR" altLang="en-US" sz="900" dirty="0"/>
              <a:t>를</a:t>
            </a:r>
            <a:r>
              <a:rPr lang="en-US" altLang="ko-KR" sz="900" dirty="0"/>
              <a:t> </a:t>
            </a:r>
            <a:r>
              <a:rPr lang="ko-KR" altLang="en-US" sz="900" dirty="0"/>
              <a:t>만드는</a:t>
            </a:r>
            <a:r>
              <a:rPr lang="en-US" altLang="ko-KR" sz="900" dirty="0"/>
              <a:t> </a:t>
            </a:r>
            <a:r>
              <a:rPr lang="ko-KR" altLang="en-US" sz="900" dirty="0"/>
              <a:t>경우</a:t>
            </a:r>
          </a:p>
        </p:txBody>
      </p:sp>
      <p:sp>
        <p:nvSpPr>
          <p:cNvPr id="16" name="순서도: 문서 15"/>
          <p:cNvSpPr/>
          <p:nvPr/>
        </p:nvSpPr>
        <p:spPr>
          <a:xfrm>
            <a:off x="4631078" y="3462890"/>
            <a:ext cx="1042768" cy="479966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modules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185898" y="3861048"/>
            <a:ext cx="2294472" cy="448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JVM(java 9 </a:t>
            </a:r>
            <a:r>
              <a:rPr lang="ko-KR" altLang="en-US" sz="1200" dirty="0">
                <a:solidFill>
                  <a:schemeClr val="tx1"/>
                </a:solidFill>
              </a:rPr>
              <a:t>이후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56176" y="4382643"/>
            <a:ext cx="22758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/>
              <a:t>(c) Java 9 </a:t>
            </a:r>
            <a:r>
              <a:rPr lang="ko-KR" altLang="en-US" sz="1100" dirty="0"/>
              <a:t>이후</a:t>
            </a:r>
            <a:r>
              <a:rPr lang="en-US" altLang="ko-KR" sz="1100" dirty="0"/>
              <a:t> </a:t>
            </a:r>
            <a:r>
              <a:rPr lang="ko-KR" altLang="en-US" sz="1100" dirty="0" err="1"/>
              <a:t>커스텀</a:t>
            </a:r>
            <a:r>
              <a:rPr lang="ko-KR" altLang="en-US" sz="1100" dirty="0"/>
              <a:t> 실행 환경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419873" y="2411828"/>
            <a:ext cx="840914" cy="7424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모듈 기반 자바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응용프로그램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7830" y="2845434"/>
            <a:ext cx="645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클래스</a:t>
            </a:r>
            <a:endParaRPr lang="en-US" altLang="ko-KR" sz="1000" dirty="0"/>
          </a:p>
          <a:p>
            <a:pPr algn="ctr"/>
            <a:r>
              <a:rPr lang="ko-KR" altLang="en-US" sz="1000" dirty="0"/>
              <a:t>로딩</a:t>
            </a:r>
          </a:p>
        </p:txBody>
      </p:sp>
      <p:sp>
        <p:nvSpPr>
          <p:cNvPr id="21" name="순서도: 문서 20"/>
          <p:cNvSpPr/>
          <p:nvPr/>
        </p:nvSpPr>
        <p:spPr>
          <a:xfrm>
            <a:off x="7442293" y="3375832"/>
            <a:ext cx="682457" cy="315333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modules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148399" y="2592339"/>
            <a:ext cx="850664" cy="77675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모듈 기반 자바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응용프로그램</a:t>
            </a:r>
          </a:p>
        </p:txBody>
      </p:sp>
      <p:cxnSp>
        <p:nvCxnSpPr>
          <p:cNvPr id="23" name="직선 화살표 연결선 22"/>
          <p:cNvCxnSpPr>
            <a:stCxn id="17" idx="0"/>
            <a:endCxn id="22" idx="2"/>
          </p:cNvCxnSpPr>
          <p:nvPr/>
        </p:nvCxnSpPr>
        <p:spPr>
          <a:xfrm flipH="1" flipV="1">
            <a:off x="6629128" y="3373108"/>
            <a:ext cx="704006" cy="487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892197" y="2241415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/>
              <a:t>클래스</a:t>
            </a:r>
          </a:p>
        </p:txBody>
      </p:sp>
      <p:sp>
        <p:nvSpPr>
          <p:cNvPr id="25" name="타원 24"/>
          <p:cNvSpPr/>
          <p:nvPr/>
        </p:nvSpPr>
        <p:spPr>
          <a:xfrm>
            <a:off x="2249551" y="2375298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클래스</a:t>
            </a:r>
          </a:p>
        </p:txBody>
      </p:sp>
      <p:cxnSp>
        <p:nvCxnSpPr>
          <p:cNvPr id="26" name="직선 화살표 연결선 25"/>
          <p:cNvCxnSpPr>
            <a:endCxn id="25" idx="4"/>
          </p:cNvCxnSpPr>
          <p:nvPr/>
        </p:nvCxnSpPr>
        <p:spPr>
          <a:xfrm flipV="1">
            <a:off x="2330186" y="2719839"/>
            <a:ext cx="194671" cy="55518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0"/>
            <a:endCxn id="28" idx="4"/>
          </p:cNvCxnSpPr>
          <p:nvPr/>
        </p:nvCxnSpPr>
        <p:spPr>
          <a:xfrm flipH="1" flipV="1">
            <a:off x="4979122" y="2477838"/>
            <a:ext cx="173340" cy="9850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4706226" y="2143343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/>
              <a:t>클래스</a:t>
            </a:r>
          </a:p>
        </p:txBody>
      </p:sp>
      <p:sp>
        <p:nvSpPr>
          <p:cNvPr id="29" name="타원 28"/>
          <p:cNvSpPr/>
          <p:nvPr/>
        </p:nvSpPr>
        <p:spPr>
          <a:xfrm>
            <a:off x="5101701" y="2264074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클래스</a:t>
            </a:r>
          </a:p>
        </p:txBody>
      </p:sp>
      <p:cxnSp>
        <p:nvCxnSpPr>
          <p:cNvPr id="30" name="직선 화살표 연결선 29"/>
          <p:cNvCxnSpPr>
            <a:stCxn id="16" idx="0"/>
            <a:endCxn id="29" idx="4"/>
          </p:cNvCxnSpPr>
          <p:nvPr/>
        </p:nvCxnSpPr>
        <p:spPr>
          <a:xfrm flipV="1">
            <a:off x="5152462" y="2608615"/>
            <a:ext cx="224545" cy="8542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3"/>
            <a:endCxn id="29" idx="3"/>
          </p:cNvCxnSpPr>
          <p:nvPr/>
        </p:nvCxnSpPr>
        <p:spPr>
          <a:xfrm flipV="1">
            <a:off x="4260787" y="2558158"/>
            <a:ext cx="921549" cy="18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181450" y="2697918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자바 </a:t>
            </a:r>
            <a:r>
              <a:rPr lang="en-US" altLang="ko-KR" sz="1000" dirty="0"/>
              <a:t>API</a:t>
            </a:r>
          </a:p>
          <a:p>
            <a:pPr algn="ctr"/>
            <a:r>
              <a:rPr lang="ko-KR" altLang="en-US" sz="1000" dirty="0"/>
              <a:t>사용</a:t>
            </a:r>
          </a:p>
        </p:txBody>
      </p:sp>
      <p:cxnSp>
        <p:nvCxnSpPr>
          <p:cNvPr id="33" name="직선 화살표 연결선 32"/>
          <p:cNvCxnSpPr>
            <a:stCxn id="6" idx="3"/>
            <a:endCxn id="24" idx="3"/>
          </p:cNvCxnSpPr>
          <p:nvPr/>
        </p:nvCxnSpPr>
        <p:spPr>
          <a:xfrm flipV="1">
            <a:off x="1252203" y="2526924"/>
            <a:ext cx="719923" cy="432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6" idx="3"/>
            <a:endCxn id="25" idx="3"/>
          </p:cNvCxnSpPr>
          <p:nvPr/>
        </p:nvCxnSpPr>
        <p:spPr>
          <a:xfrm flipV="1">
            <a:off x="1252203" y="2669382"/>
            <a:ext cx="1077983" cy="29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172254" y="2908077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자바 </a:t>
            </a:r>
            <a:r>
              <a:rPr lang="en-US" altLang="ko-KR" sz="1000" dirty="0"/>
              <a:t>API</a:t>
            </a:r>
          </a:p>
          <a:p>
            <a:pPr algn="ctr"/>
            <a:r>
              <a:rPr lang="ko-KR" altLang="en-US" sz="1000" dirty="0"/>
              <a:t>사용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404280" y="2754188"/>
            <a:ext cx="6007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클래스</a:t>
            </a:r>
            <a:endParaRPr lang="en-US" altLang="ko-KR" sz="1000" dirty="0"/>
          </a:p>
          <a:p>
            <a:pPr algn="ctr"/>
            <a:r>
              <a:rPr lang="ko-KR" altLang="en-US" sz="1000" dirty="0"/>
              <a:t>로딩</a:t>
            </a:r>
          </a:p>
        </p:txBody>
      </p:sp>
      <p:cxnSp>
        <p:nvCxnSpPr>
          <p:cNvPr id="37" name="직선 화살표 연결선 36"/>
          <p:cNvCxnSpPr>
            <a:stCxn id="22" idx="3"/>
            <a:endCxn id="40" idx="3"/>
          </p:cNvCxnSpPr>
          <p:nvPr/>
        </p:nvCxnSpPr>
        <p:spPr>
          <a:xfrm flipV="1">
            <a:off x="6999063" y="2715288"/>
            <a:ext cx="408774" cy="265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777309" y="2997431"/>
            <a:ext cx="645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클래스</a:t>
            </a:r>
            <a:endParaRPr lang="en-US" altLang="ko-KR" sz="1000" dirty="0"/>
          </a:p>
          <a:p>
            <a:pPr algn="ctr"/>
            <a:r>
              <a:rPr lang="ko-KR" altLang="en-US" sz="1000" dirty="0"/>
              <a:t>로딩</a:t>
            </a:r>
          </a:p>
        </p:txBody>
      </p:sp>
      <p:cxnSp>
        <p:nvCxnSpPr>
          <p:cNvPr id="39" name="직선 화살표 연결선 38"/>
          <p:cNvCxnSpPr>
            <a:stCxn id="21" idx="0"/>
            <a:endCxn id="40" idx="4"/>
          </p:cNvCxnSpPr>
          <p:nvPr/>
        </p:nvCxnSpPr>
        <p:spPr>
          <a:xfrm flipH="1" flipV="1">
            <a:off x="7600804" y="2764274"/>
            <a:ext cx="182718" cy="61155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7327908" y="2429779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/>
              <a:t>클래스</a:t>
            </a:r>
          </a:p>
        </p:txBody>
      </p:sp>
      <p:sp>
        <p:nvSpPr>
          <p:cNvPr id="41" name="타원 40"/>
          <p:cNvSpPr/>
          <p:nvPr/>
        </p:nvSpPr>
        <p:spPr>
          <a:xfrm>
            <a:off x="7695729" y="2543352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클래스</a:t>
            </a:r>
          </a:p>
        </p:txBody>
      </p:sp>
      <p:cxnSp>
        <p:nvCxnSpPr>
          <p:cNvPr id="42" name="직선 화살표 연결선 41"/>
          <p:cNvCxnSpPr>
            <a:stCxn id="21" idx="0"/>
            <a:endCxn id="41" idx="4"/>
          </p:cNvCxnSpPr>
          <p:nvPr/>
        </p:nvCxnSpPr>
        <p:spPr>
          <a:xfrm flipV="1">
            <a:off x="7783522" y="2887893"/>
            <a:ext cx="187513" cy="48793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2" idx="3"/>
            <a:endCxn id="41" idx="3"/>
          </p:cNvCxnSpPr>
          <p:nvPr/>
        </p:nvCxnSpPr>
        <p:spPr>
          <a:xfrm flipV="1">
            <a:off x="6999063" y="2837436"/>
            <a:ext cx="777301" cy="143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6933549" y="2943187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자바 </a:t>
            </a:r>
            <a:r>
              <a:rPr lang="en-US" altLang="ko-KR" sz="1000" dirty="0"/>
              <a:t>API</a:t>
            </a:r>
          </a:p>
          <a:p>
            <a:pPr algn="ctr"/>
            <a:r>
              <a:rPr lang="ko-KR" altLang="en-US" sz="1000" dirty="0"/>
              <a:t>사용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156177" y="5031750"/>
            <a:ext cx="28083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/>
              <a:t>* </a:t>
            </a:r>
            <a:r>
              <a:rPr lang="ko-KR" altLang="en-US" sz="1000" dirty="0"/>
              <a:t>홈페이지의 자료에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jlink</a:t>
            </a:r>
            <a:r>
              <a:rPr lang="ko-KR" altLang="en-US" sz="1000" dirty="0"/>
              <a:t>로 맞춤형 실행 환경을 만드는 예제 있음</a:t>
            </a:r>
            <a:r>
              <a:rPr lang="en-US" altLang="ko-KR" sz="1000" dirty="0"/>
              <a:t>.</a:t>
            </a:r>
          </a:p>
          <a:p>
            <a:pPr marL="0" lvl="1">
              <a:buNone/>
            </a:pPr>
            <a:r>
              <a:rPr lang="ko-KR" altLang="en-US" sz="1000" dirty="0"/>
              <a:t>실제로 만들어보면 </a:t>
            </a:r>
            <a:r>
              <a:rPr lang="ko-KR" altLang="en-US" sz="1000" dirty="0" err="1"/>
              <a:t>커스텀</a:t>
            </a:r>
            <a:r>
              <a:rPr lang="ko-KR" altLang="en-US" sz="1000" dirty="0"/>
              <a:t> </a:t>
            </a:r>
            <a:r>
              <a:rPr lang="en-US" altLang="ko-KR" sz="1000" dirty="0"/>
              <a:t>JRE</a:t>
            </a:r>
            <a:r>
              <a:rPr lang="ko-KR" altLang="en-US" sz="1000" dirty="0"/>
              <a:t>가 생기고</a:t>
            </a:r>
            <a:r>
              <a:rPr lang="en-US" altLang="ko-KR" sz="1000" dirty="0"/>
              <a:t>, lib </a:t>
            </a:r>
            <a:r>
              <a:rPr lang="ko-KR" altLang="en-US" sz="1000" dirty="0"/>
              <a:t>디렉터리 밑에 </a:t>
            </a:r>
            <a:r>
              <a:rPr lang="en-US" altLang="ko-KR" sz="1000" dirty="0"/>
              <a:t>modules </a:t>
            </a:r>
            <a:r>
              <a:rPr lang="ko-KR" altLang="en-US" sz="1000" dirty="0"/>
              <a:t>파일의 크기가 현저히 줄어든 것을 볼 수 있고</a:t>
            </a:r>
            <a:r>
              <a:rPr lang="en-US" altLang="ko-KR" sz="1000" dirty="0"/>
              <a:t>, </a:t>
            </a:r>
            <a:r>
              <a:rPr lang="ko-KR" altLang="en-US" sz="1000" dirty="0"/>
              <a:t>실행 중에 차지하는 메모리의 량도 줄어든 것을 확인할 수 있음</a:t>
            </a:r>
            <a:endParaRPr lang="en-US" altLang="ko-KR" sz="1000" dirty="0"/>
          </a:p>
        </p:txBody>
      </p:sp>
      <p:sp>
        <p:nvSpPr>
          <p:cNvPr id="3" name="자유형 2"/>
          <p:cNvSpPr/>
          <p:nvPr/>
        </p:nvSpPr>
        <p:spPr>
          <a:xfrm>
            <a:off x="5871504" y="1529135"/>
            <a:ext cx="2925655" cy="3426493"/>
          </a:xfrm>
          <a:custGeom>
            <a:avLst/>
            <a:gdLst>
              <a:gd name="connsiteX0" fmla="*/ 834096 w 2925655"/>
              <a:gd name="connsiteY0" fmla="*/ 110479 h 3426493"/>
              <a:gd name="connsiteX1" fmla="*/ 723737 w 2925655"/>
              <a:gd name="connsiteY1" fmla="*/ 115734 h 3426493"/>
              <a:gd name="connsiteX2" fmla="*/ 560827 w 2925655"/>
              <a:gd name="connsiteY2" fmla="*/ 163031 h 3426493"/>
              <a:gd name="connsiteX3" fmla="*/ 545062 w 2925655"/>
              <a:gd name="connsiteY3" fmla="*/ 168286 h 3426493"/>
              <a:gd name="connsiteX4" fmla="*/ 376896 w 2925655"/>
              <a:gd name="connsiteY4" fmla="*/ 199817 h 3426493"/>
              <a:gd name="connsiteX5" fmla="*/ 329599 w 2925655"/>
              <a:gd name="connsiteY5" fmla="*/ 215582 h 3426493"/>
              <a:gd name="connsiteX6" fmla="*/ 292813 w 2925655"/>
              <a:gd name="connsiteY6" fmla="*/ 236603 h 3426493"/>
              <a:gd name="connsiteX7" fmla="*/ 240262 w 2925655"/>
              <a:gd name="connsiteY7" fmla="*/ 278644 h 3426493"/>
              <a:gd name="connsiteX8" fmla="*/ 224496 w 2925655"/>
              <a:gd name="connsiteY8" fmla="*/ 304920 h 3426493"/>
              <a:gd name="connsiteX9" fmla="*/ 203475 w 2925655"/>
              <a:gd name="connsiteY9" fmla="*/ 383748 h 3426493"/>
              <a:gd name="connsiteX10" fmla="*/ 192965 w 2925655"/>
              <a:gd name="connsiteY10" fmla="*/ 536148 h 3426493"/>
              <a:gd name="connsiteX11" fmla="*/ 177199 w 2925655"/>
              <a:gd name="connsiteY11" fmla="*/ 588699 h 3426493"/>
              <a:gd name="connsiteX12" fmla="*/ 129903 w 2925655"/>
              <a:gd name="connsiteY12" fmla="*/ 678037 h 3426493"/>
              <a:gd name="connsiteX13" fmla="*/ 98372 w 2925655"/>
              <a:gd name="connsiteY13" fmla="*/ 714824 h 3426493"/>
              <a:gd name="connsiteX14" fmla="*/ 77351 w 2925655"/>
              <a:gd name="connsiteY14" fmla="*/ 746355 h 3426493"/>
              <a:gd name="connsiteX15" fmla="*/ 72096 w 2925655"/>
              <a:gd name="connsiteY15" fmla="*/ 783141 h 3426493"/>
              <a:gd name="connsiteX16" fmla="*/ 66841 w 2925655"/>
              <a:gd name="connsiteY16" fmla="*/ 814672 h 3426493"/>
              <a:gd name="connsiteX17" fmla="*/ 82606 w 2925655"/>
              <a:gd name="connsiteY17" fmla="*/ 967072 h 3426493"/>
              <a:gd name="connsiteX18" fmla="*/ 87862 w 2925655"/>
              <a:gd name="connsiteY18" fmla="*/ 982837 h 3426493"/>
              <a:gd name="connsiteX19" fmla="*/ 82606 w 2925655"/>
              <a:gd name="connsiteY19" fmla="*/ 1613458 h 3426493"/>
              <a:gd name="connsiteX20" fmla="*/ 72096 w 2925655"/>
              <a:gd name="connsiteY20" fmla="*/ 2075913 h 3426493"/>
              <a:gd name="connsiteX21" fmla="*/ 51075 w 2925655"/>
              <a:gd name="connsiteY21" fmla="*/ 2165251 h 3426493"/>
              <a:gd name="connsiteX22" fmla="*/ 40565 w 2925655"/>
              <a:gd name="connsiteY22" fmla="*/ 2217803 h 3426493"/>
              <a:gd name="connsiteX23" fmla="*/ 24799 w 2925655"/>
              <a:gd name="connsiteY23" fmla="*/ 2254589 h 3426493"/>
              <a:gd name="connsiteX24" fmla="*/ 9034 w 2925655"/>
              <a:gd name="connsiteY24" fmla="*/ 2307141 h 3426493"/>
              <a:gd name="connsiteX25" fmla="*/ 9034 w 2925655"/>
              <a:gd name="connsiteY25" fmla="*/ 2559389 h 3426493"/>
              <a:gd name="connsiteX26" fmla="*/ 14289 w 2925655"/>
              <a:gd name="connsiteY26" fmla="*/ 2585665 h 3426493"/>
              <a:gd name="connsiteX27" fmla="*/ 30055 w 2925655"/>
              <a:gd name="connsiteY27" fmla="*/ 2627706 h 3426493"/>
              <a:gd name="connsiteX28" fmla="*/ 51075 w 2925655"/>
              <a:gd name="connsiteY28" fmla="*/ 2738065 h 3426493"/>
              <a:gd name="connsiteX29" fmla="*/ 82606 w 2925655"/>
              <a:gd name="connsiteY29" fmla="*/ 2822148 h 3426493"/>
              <a:gd name="connsiteX30" fmla="*/ 103627 w 2925655"/>
              <a:gd name="connsiteY30" fmla="*/ 2911486 h 3426493"/>
              <a:gd name="connsiteX31" fmla="*/ 124648 w 2925655"/>
              <a:gd name="connsiteY31" fmla="*/ 2932506 h 3426493"/>
              <a:gd name="connsiteX32" fmla="*/ 156179 w 2925655"/>
              <a:gd name="connsiteY32" fmla="*/ 2979803 h 3426493"/>
              <a:gd name="connsiteX33" fmla="*/ 229751 w 2925655"/>
              <a:gd name="connsiteY33" fmla="*/ 3042865 h 3426493"/>
              <a:gd name="connsiteX34" fmla="*/ 256027 w 2925655"/>
              <a:gd name="connsiteY34" fmla="*/ 3063886 h 3426493"/>
              <a:gd name="connsiteX35" fmla="*/ 287558 w 2925655"/>
              <a:gd name="connsiteY35" fmla="*/ 3121693 h 3426493"/>
              <a:gd name="connsiteX36" fmla="*/ 308579 w 2925655"/>
              <a:gd name="connsiteY36" fmla="*/ 3163734 h 3426493"/>
              <a:gd name="connsiteX37" fmla="*/ 319089 w 2925655"/>
              <a:gd name="connsiteY37" fmla="*/ 3179499 h 3426493"/>
              <a:gd name="connsiteX38" fmla="*/ 334855 w 2925655"/>
              <a:gd name="connsiteY38" fmla="*/ 3200520 h 3426493"/>
              <a:gd name="connsiteX39" fmla="*/ 345365 w 2925655"/>
              <a:gd name="connsiteY39" fmla="*/ 3221541 h 3426493"/>
              <a:gd name="connsiteX40" fmla="*/ 387406 w 2925655"/>
              <a:gd name="connsiteY40" fmla="*/ 3279348 h 3426493"/>
              <a:gd name="connsiteX41" fmla="*/ 424193 w 2925655"/>
              <a:gd name="connsiteY41" fmla="*/ 3300368 h 3426493"/>
              <a:gd name="connsiteX42" fmla="*/ 513530 w 2925655"/>
              <a:gd name="connsiteY42" fmla="*/ 3316134 h 3426493"/>
              <a:gd name="connsiteX43" fmla="*/ 807820 w 2925655"/>
              <a:gd name="connsiteY43" fmla="*/ 3326644 h 3426493"/>
              <a:gd name="connsiteX44" fmla="*/ 870882 w 2925655"/>
              <a:gd name="connsiteY44" fmla="*/ 3337155 h 3426493"/>
              <a:gd name="connsiteX45" fmla="*/ 965475 w 2925655"/>
              <a:gd name="connsiteY45" fmla="*/ 3379196 h 3426493"/>
              <a:gd name="connsiteX46" fmla="*/ 1054813 w 2925655"/>
              <a:gd name="connsiteY46" fmla="*/ 3405472 h 3426493"/>
              <a:gd name="connsiteX47" fmla="*/ 1201958 w 2925655"/>
              <a:gd name="connsiteY47" fmla="*/ 3426493 h 3426493"/>
              <a:gd name="connsiteX48" fmla="*/ 1459462 w 2925655"/>
              <a:gd name="connsiteY48" fmla="*/ 3415982 h 3426493"/>
              <a:gd name="connsiteX49" fmla="*/ 1627627 w 2925655"/>
              <a:gd name="connsiteY49" fmla="*/ 3352920 h 3426493"/>
              <a:gd name="connsiteX50" fmla="*/ 1695944 w 2925655"/>
              <a:gd name="connsiteY50" fmla="*/ 3342410 h 3426493"/>
              <a:gd name="connsiteX51" fmla="*/ 2000744 w 2925655"/>
              <a:gd name="connsiteY51" fmla="*/ 3337155 h 3426493"/>
              <a:gd name="connsiteX52" fmla="*/ 2069062 w 2925655"/>
              <a:gd name="connsiteY52" fmla="*/ 3331899 h 3426493"/>
              <a:gd name="connsiteX53" fmla="*/ 2158399 w 2925655"/>
              <a:gd name="connsiteY53" fmla="*/ 3326644 h 3426493"/>
              <a:gd name="connsiteX54" fmla="*/ 2300289 w 2925655"/>
              <a:gd name="connsiteY54" fmla="*/ 3305624 h 3426493"/>
              <a:gd name="connsiteX55" fmla="*/ 2331820 w 2925655"/>
              <a:gd name="connsiteY55" fmla="*/ 3295113 h 3426493"/>
              <a:gd name="connsiteX56" fmla="*/ 2358096 w 2925655"/>
              <a:gd name="connsiteY56" fmla="*/ 3284603 h 3426493"/>
              <a:gd name="connsiteX57" fmla="*/ 2379117 w 2925655"/>
              <a:gd name="connsiteY57" fmla="*/ 3279348 h 3426493"/>
              <a:gd name="connsiteX58" fmla="*/ 2405393 w 2925655"/>
              <a:gd name="connsiteY58" fmla="*/ 3268837 h 3426493"/>
              <a:gd name="connsiteX59" fmla="*/ 2489475 w 2925655"/>
              <a:gd name="connsiteY59" fmla="*/ 3232051 h 3426493"/>
              <a:gd name="connsiteX60" fmla="*/ 2557793 w 2925655"/>
              <a:gd name="connsiteY60" fmla="*/ 3168989 h 3426493"/>
              <a:gd name="connsiteX61" fmla="*/ 2620855 w 2925655"/>
              <a:gd name="connsiteY61" fmla="*/ 3048120 h 3426493"/>
              <a:gd name="connsiteX62" fmla="*/ 2694427 w 2925655"/>
              <a:gd name="connsiteY62" fmla="*/ 2948272 h 3426493"/>
              <a:gd name="connsiteX63" fmla="*/ 2710193 w 2925655"/>
              <a:gd name="connsiteY63" fmla="*/ 2937762 h 3426493"/>
              <a:gd name="connsiteX64" fmla="*/ 2741724 w 2925655"/>
              <a:gd name="connsiteY64" fmla="*/ 2927251 h 3426493"/>
              <a:gd name="connsiteX65" fmla="*/ 2825806 w 2925655"/>
              <a:gd name="connsiteY65" fmla="*/ 2853679 h 3426493"/>
              <a:gd name="connsiteX66" fmla="*/ 2852082 w 2925655"/>
              <a:gd name="connsiteY66" fmla="*/ 2811637 h 3426493"/>
              <a:gd name="connsiteX67" fmla="*/ 2862593 w 2925655"/>
              <a:gd name="connsiteY67" fmla="*/ 2769596 h 3426493"/>
              <a:gd name="connsiteX68" fmla="*/ 2873103 w 2925655"/>
              <a:gd name="connsiteY68" fmla="*/ 2622451 h 3426493"/>
              <a:gd name="connsiteX69" fmla="*/ 2852082 w 2925655"/>
              <a:gd name="connsiteY69" fmla="*/ 2343927 h 3426493"/>
              <a:gd name="connsiteX70" fmla="*/ 2846827 w 2925655"/>
              <a:gd name="connsiteY70" fmla="*/ 2291375 h 3426493"/>
              <a:gd name="connsiteX71" fmla="*/ 2825806 w 2925655"/>
              <a:gd name="connsiteY71" fmla="*/ 2170506 h 3426493"/>
              <a:gd name="connsiteX72" fmla="*/ 2836317 w 2925655"/>
              <a:gd name="connsiteY72" fmla="*/ 1891982 h 3426493"/>
              <a:gd name="connsiteX73" fmla="*/ 2846827 w 2925655"/>
              <a:gd name="connsiteY73" fmla="*/ 1828920 h 3426493"/>
              <a:gd name="connsiteX74" fmla="*/ 2878358 w 2925655"/>
              <a:gd name="connsiteY74" fmla="*/ 1692286 h 3426493"/>
              <a:gd name="connsiteX75" fmla="*/ 2883613 w 2925655"/>
              <a:gd name="connsiteY75" fmla="*/ 1650244 h 3426493"/>
              <a:gd name="connsiteX76" fmla="*/ 2904634 w 2925655"/>
              <a:gd name="connsiteY76" fmla="*/ 1403251 h 3426493"/>
              <a:gd name="connsiteX77" fmla="*/ 2915144 w 2925655"/>
              <a:gd name="connsiteY77" fmla="*/ 1361210 h 3426493"/>
              <a:gd name="connsiteX78" fmla="*/ 2925655 w 2925655"/>
              <a:gd name="connsiteY78" fmla="*/ 1287637 h 3426493"/>
              <a:gd name="connsiteX79" fmla="*/ 2915144 w 2925655"/>
              <a:gd name="connsiteY79" fmla="*/ 1151003 h 3426493"/>
              <a:gd name="connsiteX80" fmla="*/ 2904634 w 2925655"/>
              <a:gd name="connsiteY80" fmla="*/ 1103706 h 3426493"/>
              <a:gd name="connsiteX81" fmla="*/ 2862593 w 2925655"/>
              <a:gd name="connsiteY81" fmla="*/ 1051155 h 3426493"/>
              <a:gd name="connsiteX82" fmla="*/ 2831062 w 2925655"/>
              <a:gd name="connsiteY82" fmla="*/ 993348 h 3426493"/>
              <a:gd name="connsiteX83" fmla="*/ 2825806 w 2925655"/>
              <a:gd name="connsiteY83" fmla="*/ 977582 h 3426493"/>
              <a:gd name="connsiteX84" fmla="*/ 2810041 w 2925655"/>
              <a:gd name="connsiteY84" fmla="*/ 672782 h 3426493"/>
              <a:gd name="connsiteX85" fmla="*/ 2794275 w 2925655"/>
              <a:gd name="connsiteY85" fmla="*/ 567679 h 3426493"/>
              <a:gd name="connsiteX86" fmla="*/ 2762744 w 2925655"/>
              <a:gd name="connsiteY86" fmla="*/ 494106 h 3426493"/>
              <a:gd name="connsiteX87" fmla="*/ 2741724 w 2925655"/>
              <a:gd name="connsiteY87" fmla="*/ 436299 h 3426493"/>
              <a:gd name="connsiteX88" fmla="*/ 2710193 w 2925655"/>
              <a:gd name="connsiteY88" fmla="*/ 404768 h 3426493"/>
              <a:gd name="connsiteX89" fmla="*/ 2689172 w 2925655"/>
              <a:gd name="connsiteY89" fmla="*/ 383748 h 3426493"/>
              <a:gd name="connsiteX90" fmla="*/ 2662896 w 2925655"/>
              <a:gd name="connsiteY90" fmla="*/ 346962 h 3426493"/>
              <a:gd name="connsiteX91" fmla="*/ 2647130 w 2925655"/>
              <a:gd name="connsiteY91" fmla="*/ 289155 h 3426493"/>
              <a:gd name="connsiteX92" fmla="*/ 2620855 w 2925655"/>
              <a:gd name="connsiteY92" fmla="*/ 215582 h 3426493"/>
              <a:gd name="connsiteX93" fmla="*/ 2599834 w 2925655"/>
              <a:gd name="connsiteY93" fmla="*/ 184051 h 3426493"/>
              <a:gd name="connsiteX94" fmla="*/ 2463199 w 2925655"/>
              <a:gd name="connsiteY94" fmla="*/ 99968 h 3426493"/>
              <a:gd name="connsiteX95" fmla="*/ 2426413 w 2925655"/>
              <a:gd name="connsiteY95" fmla="*/ 89458 h 3426493"/>
              <a:gd name="connsiteX96" fmla="*/ 2379117 w 2925655"/>
              <a:gd name="connsiteY96" fmla="*/ 84203 h 3426493"/>
              <a:gd name="connsiteX97" fmla="*/ 2200441 w 2925655"/>
              <a:gd name="connsiteY97" fmla="*/ 115734 h 3426493"/>
              <a:gd name="connsiteX98" fmla="*/ 2153144 w 2925655"/>
              <a:gd name="connsiteY98" fmla="*/ 126244 h 3426493"/>
              <a:gd name="connsiteX99" fmla="*/ 2095337 w 2925655"/>
              <a:gd name="connsiteY99" fmla="*/ 157775 h 3426493"/>
              <a:gd name="connsiteX100" fmla="*/ 2069062 w 2925655"/>
              <a:gd name="connsiteY100" fmla="*/ 163031 h 3426493"/>
              <a:gd name="connsiteX101" fmla="*/ 2048041 w 2925655"/>
              <a:gd name="connsiteY101" fmla="*/ 168286 h 3426493"/>
              <a:gd name="connsiteX102" fmla="*/ 1974468 w 2925655"/>
              <a:gd name="connsiteY102" fmla="*/ 152520 h 3426493"/>
              <a:gd name="connsiteX103" fmla="*/ 1858855 w 2925655"/>
              <a:gd name="connsiteY103" fmla="*/ 73693 h 3426493"/>
              <a:gd name="connsiteX104" fmla="*/ 1811558 w 2925655"/>
              <a:gd name="connsiteY104" fmla="*/ 52672 h 3426493"/>
              <a:gd name="connsiteX105" fmla="*/ 1764262 w 2925655"/>
              <a:gd name="connsiteY105" fmla="*/ 31651 h 3426493"/>
              <a:gd name="connsiteX106" fmla="*/ 1722220 w 2925655"/>
              <a:gd name="connsiteY106" fmla="*/ 26396 h 3426493"/>
              <a:gd name="connsiteX107" fmla="*/ 1606606 w 2925655"/>
              <a:gd name="connsiteY107" fmla="*/ 120 h 3426493"/>
              <a:gd name="connsiteX108" fmla="*/ 1480482 w 2925655"/>
              <a:gd name="connsiteY108" fmla="*/ 15886 h 3426493"/>
              <a:gd name="connsiteX109" fmla="*/ 1406910 w 2925655"/>
              <a:gd name="connsiteY109" fmla="*/ 63182 h 3426493"/>
              <a:gd name="connsiteX110" fmla="*/ 1385889 w 2925655"/>
              <a:gd name="connsiteY110" fmla="*/ 78948 h 3426493"/>
              <a:gd name="connsiteX111" fmla="*/ 1354358 w 2925655"/>
              <a:gd name="connsiteY111" fmla="*/ 89458 h 3426493"/>
              <a:gd name="connsiteX112" fmla="*/ 1280786 w 2925655"/>
              <a:gd name="connsiteY112" fmla="*/ 84203 h 3426493"/>
              <a:gd name="connsiteX113" fmla="*/ 1212468 w 2925655"/>
              <a:gd name="connsiteY113" fmla="*/ 63182 h 3426493"/>
              <a:gd name="connsiteX114" fmla="*/ 1133641 w 2925655"/>
              <a:gd name="connsiteY114" fmla="*/ 47417 h 3426493"/>
              <a:gd name="connsiteX115" fmla="*/ 1039048 w 2925655"/>
              <a:gd name="connsiteY115" fmla="*/ 52672 h 3426493"/>
              <a:gd name="connsiteX116" fmla="*/ 1012772 w 2925655"/>
              <a:gd name="connsiteY116" fmla="*/ 73693 h 3426493"/>
              <a:gd name="connsiteX117" fmla="*/ 997006 w 2925655"/>
              <a:gd name="connsiteY117" fmla="*/ 84203 h 3426493"/>
              <a:gd name="connsiteX118" fmla="*/ 981241 w 2925655"/>
              <a:gd name="connsiteY118" fmla="*/ 89458 h 3426493"/>
              <a:gd name="connsiteX119" fmla="*/ 954965 w 2925655"/>
              <a:gd name="connsiteY119" fmla="*/ 99968 h 3426493"/>
              <a:gd name="connsiteX120" fmla="*/ 939199 w 2925655"/>
              <a:gd name="connsiteY120" fmla="*/ 105224 h 3426493"/>
              <a:gd name="connsiteX121" fmla="*/ 923434 w 2925655"/>
              <a:gd name="connsiteY121" fmla="*/ 115734 h 3426493"/>
              <a:gd name="connsiteX122" fmla="*/ 881393 w 2925655"/>
              <a:gd name="connsiteY122" fmla="*/ 126244 h 3426493"/>
              <a:gd name="connsiteX123" fmla="*/ 834096 w 2925655"/>
              <a:gd name="connsiteY123" fmla="*/ 110479 h 3426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925655" h="3426493">
                <a:moveTo>
                  <a:pt x="834096" y="110479"/>
                </a:moveTo>
                <a:cubicBezTo>
                  <a:pt x="807820" y="108727"/>
                  <a:pt x="759902" y="108779"/>
                  <a:pt x="723737" y="115734"/>
                </a:cubicBezTo>
                <a:cubicBezTo>
                  <a:pt x="668209" y="126413"/>
                  <a:pt x="614471" y="145150"/>
                  <a:pt x="560827" y="163031"/>
                </a:cubicBezTo>
                <a:cubicBezTo>
                  <a:pt x="555572" y="164783"/>
                  <a:pt x="550503" y="167250"/>
                  <a:pt x="545062" y="168286"/>
                </a:cubicBezTo>
                <a:cubicBezTo>
                  <a:pt x="473762" y="181866"/>
                  <a:pt x="444037" y="182302"/>
                  <a:pt x="376896" y="199817"/>
                </a:cubicBezTo>
                <a:cubicBezTo>
                  <a:pt x="360816" y="204012"/>
                  <a:pt x="344824" y="208921"/>
                  <a:pt x="329599" y="215582"/>
                </a:cubicBezTo>
                <a:cubicBezTo>
                  <a:pt x="316660" y="221243"/>
                  <a:pt x="304841" y="229201"/>
                  <a:pt x="292813" y="236603"/>
                </a:cubicBezTo>
                <a:cubicBezTo>
                  <a:pt x="272355" y="249193"/>
                  <a:pt x="255061" y="259617"/>
                  <a:pt x="240262" y="278644"/>
                </a:cubicBezTo>
                <a:cubicBezTo>
                  <a:pt x="233991" y="286707"/>
                  <a:pt x="229751" y="296161"/>
                  <a:pt x="224496" y="304920"/>
                </a:cubicBezTo>
                <a:cubicBezTo>
                  <a:pt x="220984" y="317213"/>
                  <a:pt x="204657" y="372812"/>
                  <a:pt x="203475" y="383748"/>
                </a:cubicBezTo>
                <a:cubicBezTo>
                  <a:pt x="198002" y="434374"/>
                  <a:pt x="207598" y="487375"/>
                  <a:pt x="192965" y="536148"/>
                </a:cubicBezTo>
                <a:cubicBezTo>
                  <a:pt x="187710" y="553665"/>
                  <a:pt x="183828" y="571654"/>
                  <a:pt x="177199" y="588699"/>
                </a:cubicBezTo>
                <a:cubicBezTo>
                  <a:pt x="172097" y="601820"/>
                  <a:pt x="136182" y="668904"/>
                  <a:pt x="129903" y="678037"/>
                </a:cubicBezTo>
                <a:cubicBezTo>
                  <a:pt x="120753" y="691346"/>
                  <a:pt x="108219" y="702023"/>
                  <a:pt x="98372" y="714824"/>
                </a:cubicBezTo>
                <a:cubicBezTo>
                  <a:pt x="90670" y="724836"/>
                  <a:pt x="84358" y="735845"/>
                  <a:pt x="77351" y="746355"/>
                </a:cubicBezTo>
                <a:cubicBezTo>
                  <a:pt x="75599" y="758617"/>
                  <a:pt x="73979" y="770899"/>
                  <a:pt x="72096" y="783141"/>
                </a:cubicBezTo>
                <a:cubicBezTo>
                  <a:pt x="70476" y="793672"/>
                  <a:pt x="66841" y="804017"/>
                  <a:pt x="66841" y="814672"/>
                </a:cubicBezTo>
                <a:cubicBezTo>
                  <a:pt x="66841" y="884308"/>
                  <a:pt x="68880" y="907594"/>
                  <a:pt x="82606" y="967072"/>
                </a:cubicBezTo>
                <a:cubicBezTo>
                  <a:pt x="83852" y="972469"/>
                  <a:pt x="86110" y="977582"/>
                  <a:pt x="87862" y="982837"/>
                </a:cubicBezTo>
                <a:cubicBezTo>
                  <a:pt x="112091" y="1225140"/>
                  <a:pt x="95642" y="1039841"/>
                  <a:pt x="82606" y="1613458"/>
                </a:cubicBezTo>
                <a:cubicBezTo>
                  <a:pt x="79103" y="1767610"/>
                  <a:pt x="78449" y="1921852"/>
                  <a:pt x="72096" y="2075913"/>
                </a:cubicBezTo>
                <a:cubicBezTo>
                  <a:pt x="71687" y="2085825"/>
                  <a:pt x="53666" y="2153592"/>
                  <a:pt x="51075" y="2165251"/>
                </a:cubicBezTo>
                <a:cubicBezTo>
                  <a:pt x="47200" y="2182690"/>
                  <a:pt x="45606" y="2200665"/>
                  <a:pt x="40565" y="2217803"/>
                </a:cubicBezTo>
                <a:cubicBezTo>
                  <a:pt x="36801" y="2230602"/>
                  <a:pt x="29239" y="2242009"/>
                  <a:pt x="24799" y="2254589"/>
                </a:cubicBezTo>
                <a:cubicBezTo>
                  <a:pt x="18712" y="2271835"/>
                  <a:pt x="14289" y="2289624"/>
                  <a:pt x="9034" y="2307141"/>
                </a:cubicBezTo>
                <a:cubicBezTo>
                  <a:pt x="-5806" y="2411023"/>
                  <a:pt x="143" y="2354884"/>
                  <a:pt x="9034" y="2559389"/>
                </a:cubicBezTo>
                <a:cubicBezTo>
                  <a:pt x="9422" y="2568313"/>
                  <a:pt x="12351" y="2576946"/>
                  <a:pt x="14289" y="2585665"/>
                </a:cubicBezTo>
                <a:cubicBezTo>
                  <a:pt x="20013" y="2611425"/>
                  <a:pt x="17866" y="2603329"/>
                  <a:pt x="30055" y="2627706"/>
                </a:cubicBezTo>
                <a:cubicBezTo>
                  <a:pt x="35285" y="2664317"/>
                  <a:pt x="39327" y="2702821"/>
                  <a:pt x="51075" y="2738065"/>
                </a:cubicBezTo>
                <a:cubicBezTo>
                  <a:pt x="60541" y="2766462"/>
                  <a:pt x="82606" y="2822148"/>
                  <a:pt x="82606" y="2822148"/>
                </a:cubicBezTo>
                <a:cubicBezTo>
                  <a:pt x="87231" y="2849894"/>
                  <a:pt x="92397" y="2887421"/>
                  <a:pt x="103627" y="2911486"/>
                </a:cubicBezTo>
                <a:cubicBezTo>
                  <a:pt x="107817" y="2920466"/>
                  <a:pt x="118606" y="2924652"/>
                  <a:pt x="124648" y="2932506"/>
                </a:cubicBezTo>
                <a:cubicBezTo>
                  <a:pt x="136201" y="2947525"/>
                  <a:pt x="144231" y="2965097"/>
                  <a:pt x="156179" y="2979803"/>
                </a:cubicBezTo>
                <a:cubicBezTo>
                  <a:pt x="185199" y="3015520"/>
                  <a:pt x="194862" y="3016698"/>
                  <a:pt x="229751" y="3042865"/>
                </a:cubicBezTo>
                <a:cubicBezTo>
                  <a:pt x="238724" y="3049595"/>
                  <a:pt x="247268" y="3056879"/>
                  <a:pt x="256027" y="3063886"/>
                </a:cubicBezTo>
                <a:cubicBezTo>
                  <a:pt x="309823" y="3171474"/>
                  <a:pt x="236662" y="3027171"/>
                  <a:pt x="287558" y="3121693"/>
                </a:cubicBezTo>
                <a:cubicBezTo>
                  <a:pt x="294986" y="3135488"/>
                  <a:pt x="299888" y="3150698"/>
                  <a:pt x="308579" y="3163734"/>
                </a:cubicBezTo>
                <a:cubicBezTo>
                  <a:pt x="312082" y="3168989"/>
                  <a:pt x="315418" y="3174360"/>
                  <a:pt x="319089" y="3179499"/>
                </a:cubicBezTo>
                <a:cubicBezTo>
                  <a:pt x="324180" y="3186626"/>
                  <a:pt x="330213" y="3193093"/>
                  <a:pt x="334855" y="3200520"/>
                </a:cubicBezTo>
                <a:cubicBezTo>
                  <a:pt x="339007" y="3207163"/>
                  <a:pt x="341478" y="3214739"/>
                  <a:pt x="345365" y="3221541"/>
                </a:cubicBezTo>
                <a:cubicBezTo>
                  <a:pt x="353158" y="3235179"/>
                  <a:pt x="386572" y="3278578"/>
                  <a:pt x="387406" y="3279348"/>
                </a:cubicBezTo>
                <a:cubicBezTo>
                  <a:pt x="397784" y="3288927"/>
                  <a:pt x="411080" y="3295123"/>
                  <a:pt x="424193" y="3300368"/>
                </a:cubicBezTo>
                <a:cubicBezTo>
                  <a:pt x="446974" y="3309480"/>
                  <a:pt x="489925" y="3315045"/>
                  <a:pt x="513530" y="3316134"/>
                </a:cubicBezTo>
                <a:cubicBezTo>
                  <a:pt x="611585" y="3320659"/>
                  <a:pt x="709723" y="3323141"/>
                  <a:pt x="807820" y="3326644"/>
                </a:cubicBezTo>
                <a:cubicBezTo>
                  <a:pt x="828841" y="3330148"/>
                  <a:pt x="850665" y="3330416"/>
                  <a:pt x="870882" y="3337155"/>
                </a:cubicBezTo>
                <a:cubicBezTo>
                  <a:pt x="903616" y="3348066"/>
                  <a:pt x="931792" y="3371711"/>
                  <a:pt x="965475" y="3379196"/>
                </a:cubicBezTo>
                <a:cubicBezTo>
                  <a:pt x="1096777" y="3408373"/>
                  <a:pt x="933341" y="3369745"/>
                  <a:pt x="1054813" y="3405472"/>
                </a:cubicBezTo>
                <a:cubicBezTo>
                  <a:pt x="1102549" y="3419512"/>
                  <a:pt x="1152756" y="3422019"/>
                  <a:pt x="1201958" y="3426493"/>
                </a:cubicBezTo>
                <a:cubicBezTo>
                  <a:pt x="1287793" y="3422989"/>
                  <a:pt x="1374257" y="3426937"/>
                  <a:pt x="1459462" y="3415982"/>
                </a:cubicBezTo>
                <a:cubicBezTo>
                  <a:pt x="1596486" y="3398364"/>
                  <a:pt x="1530925" y="3381125"/>
                  <a:pt x="1627627" y="3352920"/>
                </a:cubicBezTo>
                <a:cubicBezTo>
                  <a:pt x="1649746" y="3346469"/>
                  <a:pt x="1672924" y="3343383"/>
                  <a:pt x="1695944" y="3342410"/>
                </a:cubicBezTo>
                <a:cubicBezTo>
                  <a:pt x="1797469" y="3338120"/>
                  <a:pt x="1899144" y="3338907"/>
                  <a:pt x="2000744" y="3337155"/>
                </a:cubicBezTo>
                <a:lnTo>
                  <a:pt x="2069062" y="3331899"/>
                </a:lnTo>
                <a:cubicBezTo>
                  <a:pt x="2098826" y="3329915"/>
                  <a:pt x="2128830" y="3330586"/>
                  <a:pt x="2158399" y="3326644"/>
                </a:cubicBezTo>
                <a:cubicBezTo>
                  <a:pt x="2395908" y="3294977"/>
                  <a:pt x="2050619" y="3323457"/>
                  <a:pt x="2300289" y="3305624"/>
                </a:cubicBezTo>
                <a:cubicBezTo>
                  <a:pt x="2310799" y="3302120"/>
                  <a:pt x="2321408" y="3298899"/>
                  <a:pt x="2331820" y="3295113"/>
                </a:cubicBezTo>
                <a:cubicBezTo>
                  <a:pt x="2340685" y="3291889"/>
                  <a:pt x="2349147" y="3287586"/>
                  <a:pt x="2358096" y="3284603"/>
                </a:cubicBezTo>
                <a:cubicBezTo>
                  <a:pt x="2364948" y="3282319"/>
                  <a:pt x="2372265" y="3281632"/>
                  <a:pt x="2379117" y="3279348"/>
                </a:cubicBezTo>
                <a:cubicBezTo>
                  <a:pt x="2388066" y="3276365"/>
                  <a:pt x="2396528" y="3272061"/>
                  <a:pt x="2405393" y="3268837"/>
                </a:cubicBezTo>
                <a:cubicBezTo>
                  <a:pt x="2445780" y="3254151"/>
                  <a:pt x="2444204" y="3259717"/>
                  <a:pt x="2489475" y="3232051"/>
                </a:cubicBezTo>
                <a:cubicBezTo>
                  <a:pt x="2513559" y="3217333"/>
                  <a:pt x="2542876" y="3194435"/>
                  <a:pt x="2557793" y="3168989"/>
                </a:cubicBezTo>
                <a:cubicBezTo>
                  <a:pt x="2580775" y="3129785"/>
                  <a:pt x="2599977" y="3088484"/>
                  <a:pt x="2620855" y="3048120"/>
                </a:cubicBezTo>
                <a:cubicBezTo>
                  <a:pt x="2648914" y="2993873"/>
                  <a:pt x="2631687" y="3015492"/>
                  <a:pt x="2694427" y="2948272"/>
                </a:cubicBezTo>
                <a:cubicBezTo>
                  <a:pt x="2698737" y="2943655"/>
                  <a:pt x="2704421" y="2940327"/>
                  <a:pt x="2710193" y="2937762"/>
                </a:cubicBezTo>
                <a:cubicBezTo>
                  <a:pt x="2720317" y="2933262"/>
                  <a:pt x="2731214" y="2930755"/>
                  <a:pt x="2741724" y="2927251"/>
                </a:cubicBezTo>
                <a:cubicBezTo>
                  <a:pt x="2771666" y="2903963"/>
                  <a:pt x="2801850" y="2883625"/>
                  <a:pt x="2825806" y="2853679"/>
                </a:cubicBezTo>
                <a:cubicBezTo>
                  <a:pt x="2836130" y="2840774"/>
                  <a:pt x="2843323" y="2825651"/>
                  <a:pt x="2852082" y="2811637"/>
                </a:cubicBezTo>
                <a:cubicBezTo>
                  <a:pt x="2855586" y="2797623"/>
                  <a:pt x="2860218" y="2783844"/>
                  <a:pt x="2862593" y="2769596"/>
                </a:cubicBezTo>
                <a:cubicBezTo>
                  <a:pt x="2868191" y="2736010"/>
                  <a:pt x="2871893" y="2644234"/>
                  <a:pt x="2873103" y="2622451"/>
                </a:cubicBezTo>
                <a:cubicBezTo>
                  <a:pt x="2866096" y="2529610"/>
                  <a:pt x="2859448" y="2436741"/>
                  <a:pt x="2852082" y="2343927"/>
                </a:cubicBezTo>
                <a:cubicBezTo>
                  <a:pt x="2850689" y="2326377"/>
                  <a:pt x="2849464" y="2308781"/>
                  <a:pt x="2846827" y="2291375"/>
                </a:cubicBezTo>
                <a:cubicBezTo>
                  <a:pt x="2840701" y="2250942"/>
                  <a:pt x="2825806" y="2170506"/>
                  <a:pt x="2825806" y="2170506"/>
                </a:cubicBezTo>
                <a:cubicBezTo>
                  <a:pt x="2829310" y="2077665"/>
                  <a:pt x="2830610" y="1984714"/>
                  <a:pt x="2836317" y="1891982"/>
                </a:cubicBezTo>
                <a:cubicBezTo>
                  <a:pt x="2837626" y="1870712"/>
                  <a:pt x="2842840" y="1849854"/>
                  <a:pt x="2846827" y="1828920"/>
                </a:cubicBezTo>
                <a:cubicBezTo>
                  <a:pt x="2855577" y="1782979"/>
                  <a:pt x="2870231" y="1738341"/>
                  <a:pt x="2878358" y="1692286"/>
                </a:cubicBezTo>
                <a:cubicBezTo>
                  <a:pt x="2880812" y="1678378"/>
                  <a:pt x="2881861" y="1664258"/>
                  <a:pt x="2883613" y="1650244"/>
                </a:cubicBezTo>
                <a:cubicBezTo>
                  <a:pt x="2887951" y="1567817"/>
                  <a:pt x="2891032" y="1484864"/>
                  <a:pt x="2904634" y="1403251"/>
                </a:cubicBezTo>
                <a:cubicBezTo>
                  <a:pt x="2907009" y="1389003"/>
                  <a:pt x="2912560" y="1375422"/>
                  <a:pt x="2915144" y="1361210"/>
                </a:cubicBezTo>
                <a:cubicBezTo>
                  <a:pt x="2919576" y="1336836"/>
                  <a:pt x="2922151" y="1312161"/>
                  <a:pt x="2925655" y="1287637"/>
                </a:cubicBezTo>
                <a:cubicBezTo>
                  <a:pt x="2922151" y="1242092"/>
                  <a:pt x="2920331" y="1196387"/>
                  <a:pt x="2915144" y="1151003"/>
                </a:cubicBezTo>
                <a:cubicBezTo>
                  <a:pt x="2913310" y="1134957"/>
                  <a:pt x="2912156" y="1117998"/>
                  <a:pt x="2904634" y="1103706"/>
                </a:cubicBezTo>
                <a:cubicBezTo>
                  <a:pt x="2894186" y="1083855"/>
                  <a:pt x="2874135" y="1070391"/>
                  <a:pt x="2862593" y="1051155"/>
                </a:cubicBezTo>
                <a:cubicBezTo>
                  <a:pt x="2848353" y="1027422"/>
                  <a:pt x="2842684" y="1019497"/>
                  <a:pt x="2831062" y="993348"/>
                </a:cubicBezTo>
                <a:cubicBezTo>
                  <a:pt x="2828812" y="988286"/>
                  <a:pt x="2827558" y="982837"/>
                  <a:pt x="2825806" y="977582"/>
                </a:cubicBezTo>
                <a:cubicBezTo>
                  <a:pt x="2821303" y="792957"/>
                  <a:pt x="2828326" y="808088"/>
                  <a:pt x="2810041" y="672782"/>
                </a:cubicBezTo>
                <a:cubicBezTo>
                  <a:pt x="2805297" y="637675"/>
                  <a:pt x="2808230" y="600241"/>
                  <a:pt x="2794275" y="567679"/>
                </a:cubicBezTo>
                <a:lnTo>
                  <a:pt x="2762744" y="494106"/>
                </a:lnTo>
                <a:cubicBezTo>
                  <a:pt x="2757915" y="469963"/>
                  <a:pt x="2757890" y="457854"/>
                  <a:pt x="2741724" y="436299"/>
                </a:cubicBezTo>
                <a:cubicBezTo>
                  <a:pt x="2732806" y="424408"/>
                  <a:pt x="2720703" y="415278"/>
                  <a:pt x="2710193" y="404768"/>
                </a:cubicBezTo>
                <a:cubicBezTo>
                  <a:pt x="2703186" y="397761"/>
                  <a:pt x="2695118" y="391675"/>
                  <a:pt x="2689172" y="383748"/>
                </a:cubicBezTo>
                <a:cubicBezTo>
                  <a:pt x="2669617" y="357674"/>
                  <a:pt x="2678265" y="370015"/>
                  <a:pt x="2662896" y="346962"/>
                </a:cubicBezTo>
                <a:cubicBezTo>
                  <a:pt x="2653366" y="289782"/>
                  <a:pt x="2664010" y="339794"/>
                  <a:pt x="2647130" y="289155"/>
                </a:cubicBezTo>
                <a:cubicBezTo>
                  <a:pt x="2636794" y="258147"/>
                  <a:pt x="2645878" y="253115"/>
                  <a:pt x="2620855" y="215582"/>
                </a:cubicBezTo>
                <a:cubicBezTo>
                  <a:pt x="2613848" y="205072"/>
                  <a:pt x="2609538" y="192138"/>
                  <a:pt x="2599834" y="184051"/>
                </a:cubicBezTo>
                <a:cubicBezTo>
                  <a:pt x="2528202" y="124358"/>
                  <a:pt x="2524278" y="118762"/>
                  <a:pt x="2463199" y="99968"/>
                </a:cubicBezTo>
                <a:cubicBezTo>
                  <a:pt x="2451010" y="96218"/>
                  <a:pt x="2438947" y="91808"/>
                  <a:pt x="2426413" y="89458"/>
                </a:cubicBezTo>
                <a:cubicBezTo>
                  <a:pt x="2410822" y="86535"/>
                  <a:pt x="2394882" y="85955"/>
                  <a:pt x="2379117" y="84203"/>
                </a:cubicBezTo>
                <a:cubicBezTo>
                  <a:pt x="2200920" y="107445"/>
                  <a:pt x="2315892" y="86871"/>
                  <a:pt x="2200441" y="115734"/>
                </a:cubicBezTo>
                <a:cubicBezTo>
                  <a:pt x="2184773" y="119651"/>
                  <a:pt x="2168559" y="121427"/>
                  <a:pt x="2153144" y="126244"/>
                </a:cubicBezTo>
                <a:cubicBezTo>
                  <a:pt x="2035985" y="162856"/>
                  <a:pt x="2174513" y="122585"/>
                  <a:pt x="2095337" y="157775"/>
                </a:cubicBezTo>
                <a:cubicBezTo>
                  <a:pt x="2087175" y="161403"/>
                  <a:pt x="2077781" y="161093"/>
                  <a:pt x="2069062" y="163031"/>
                </a:cubicBezTo>
                <a:cubicBezTo>
                  <a:pt x="2062011" y="164598"/>
                  <a:pt x="2055048" y="166534"/>
                  <a:pt x="2048041" y="168286"/>
                </a:cubicBezTo>
                <a:cubicBezTo>
                  <a:pt x="2025059" y="165003"/>
                  <a:pt x="1995953" y="162547"/>
                  <a:pt x="1974468" y="152520"/>
                </a:cubicBezTo>
                <a:cubicBezTo>
                  <a:pt x="1921241" y="127680"/>
                  <a:pt x="1919668" y="104100"/>
                  <a:pt x="1858855" y="73693"/>
                </a:cubicBezTo>
                <a:cubicBezTo>
                  <a:pt x="1746290" y="17409"/>
                  <a:pt x="1874337" y="79576"/>
                  <a:pt x="1811558" y="52672"/>
                </a:cubicBezTo>
                <a:cubicBezTo>
                  <a:pt x="1795305" y="45707"/>
                  <a:pt x="1781909" y="35724"/>
                  <a:pt x="1764262" y="31651"/>
                </a:cubicBezTo>
                <a:cubicBezTo>
                  <a:pt x="1750501" y="28475"/>
                  <a:pt x="1736234" y="28148"/>
                  <a:pt x="1722220" y="26396"/>
                </a:cubicBezTo>
                <a:cubicBezTo>
                  <a:pt x="1700559" y="20207"/>
                  <a:pt x="1637692" y="-1823"/>
                  <a:pt x="1606606" y="120"/>
                </a:cubicBezTo>
                <a:cubicBezTo>
                  <a:pt x="1564320" y="2763"/>
                  <a:pt x="1522523" y="10631"/>
                  <a:pt x="1480482" y="15886"/>
                </a:cubicBezTo>
                <a:cubicBezTo>
                  <a:pt x="1455958" y="31651"/>
                  <a:pt x="1430233" y="45689"/>
                  <a:pt x="1406910" y="63182"/>
                </a:cubicBezTo>
                <a:cubicBezTo>
                  <a:pt x="1399903" y="68437"/>
                  <a:pt x="1393723" y="75031"/>
                  <a:pt x="1385889" y="78948"/>
                </a:cubicBezTo>
                <a:cubicBezTo>
                  <a:pt x="1375980" y="83903"/>
                  <a:pt x="1354358" y="89458"/>
                  <a:pt x="1354358" y="89458"/>
                </a:cubicBezTo>
                <a:cubicBezTo>
                  <a:pt x="1329834" y="87706"/>
                  <a:pt x="1305222" y="86918"/>
                  <a:pt x="1280786" y="84203"/>
                </a:cubicBezTo>
                <a:cubicBezTo>
                  <a:pt x="1266767" y="82645"/>
                  <a:pt x="1213410" y="63451"/>
                  <a:pt x="1212468" y="63182"/>
                </a:cubicBezTo>
                <a:cubicBezTo>
                  <a:pt x="1162103" y="48792"/>
                  <a:pt x="1188336" y="54254"/>
                  <a:pt x="1133641" y="47417"/>
                </a:cubicBezTo>
                <a:cubicBezTo>
                  <a:pt x="1102110" y="49169"/>
                  <a:pt x="1069907" y="45964"/>
                  <a:pt x="1039048" y="52672"/>
                </a:cubicBezTo>
                <a:cubicBezTo>
                  <a:pt x="1028087" y="55055"/>
                  <a:pt x="1021745" y="66963"/>
                  <a:pt x="1012772" y="73693"/>
                </a:cubicBezTo>
                <a:cubicBezTo>
                  <a:pt x="1007719" y="77483"/>
                  <a:pt x="1002655" y="81378"/>
                  <a:pt x="997006" y="84203"/>
                </a:cubicBezTo>
                <a:cubicBezTo>
                  <a:pt x="992052" y="86680"/>
                  <a:pt x="986428" y="87513"/>
                  <a:pt x="981241" y="89458"/>
                </a:cubicBezTo>
                <a:cubicBezTo>
                  <a:pt x="972408" y="92770"/>
                  <a:pt x="963798" y="96656"/>
                  <a:pt x="954965" y="99968"/>
                </a:cubicBezTo>
                <a:cubicBezTo>
                  <a:pt x="949778" y="101913"/>
                  <a:pt x="944154" y="102747"/>
                  <a:pt x="939199" y="105224"/>
                </a:cubicBezTo>
                <a:cubicBezTo>
                  <a:pt x="933550" y="108049"/>
                  <a:pt x="929083" y="112910"/>
                  <a:pt x="923434" y="115734"/>
                </a:cubicBezTo>
                <a:cubicBezTo>
                  <a:pt x="914610" y="120146"/>
                  <a:pt x="888245" y="125816"/>
                  <a:pt x="881393" y="126244"/>
                </a:cubicBezTo>
                <a:cubicBezTo>
                  <a:pt x="862162" y="127446"/>
                  <a:pt x="860372" y="112231"/>
                  <a:pt x="834096" y="110479"/>
                </a:cubicBezTo>
                <a:close/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사각형 설명선 46"/>
          <p:cNvSpPr/>
          <p:nvPr/>
        </p:nvSpPr>
        <p:spPr>
          <a:xfrm>
            <a:off x="6192181" y="981072"/>
            <a:ext cx="1368152" cy="442674"/>
          </a:xfrm>
          <a:prstGeom prst="wedgeRoundRectCallout">
            <a:avLst>
              <a:gd name="adj1" fmla="val 38162"/>
              <a:gd name="adj2" fmla="val 747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ko-KR" altLang="en-US" sz="1000"/>
              <a:t>오라클이 추구하는 방향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4069399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모듈화의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가장 큰 목적</a:t>
            </a:r>
            <a:endParaRPr lang="en-US" altLang="ko-KR" dirty="0"/>
          </a:p>
          <a:p>
            <a:pPr lvl="1"/>
            <a:r>
              <a:rPr lang="ko-KR" altLang="en-US" dirty="0"/>
              <a:t>자바 컴포넌트들을 필요에 따라 조립하여 사용하기 위함</a:t>
            </a:r>
            <a:endParaRPr lang="en-US" altLang="ko-KR" dirty="0"/>
          </a:p>
          <a:p>
            <a:pPr lvl="1"/>
            <a:r>
              <a:rPr lang="ko-KR" altLang="en-US" dirty="0"/>
              <a:t>컴퓨터 시스템의 불필요한 부담 감소</a:t>
            </a:r>
            <a:endParaRPr lang="en-US" altLang="ko-KR" dirty="0"/>
          </a:p>
          <a:p>
            <a:pPr lvl="2"/>
            <a:r>
              <a:rPr lang="ko-KR" altLang="en-US" dirty="0"/>
              <a:t>세밀한 모듈화를 통해 필요 없는 모듈이 </a:t>
            </a:r>
            <a:r>
              <a:rPr lang="ko-KR" altLang="en-US" dirty="0" err="1"/>
              <a:t>로드되지</a:t>
            </a:r>
            <a:r>
              <a:rPr lang="ko-KR" altLang="en-US" dirty="0"/>
              <a:t> 않게 함</a:t>
            </a:r>
            <a:endParaRPr lang="en-US" altLang="ko-KR" dirty="0"/>
          </a:p>
          <a:p>
            <a:pPr lvl="2"/>
            <a:r>
              <a:rPr lang="ko-KR" altLang="en-US" dirty="0"/>
              <a:t>소형 </a:t>
            </a:r>
            <a:r>
              <a:rPr lang="en-US" altLang="ko-KR" dirty="0" err="1"/>
              <a:t>IoT</a:t>
            </a:r>
            <a:r>
              <a:rPr lang="ko-KR" altLang="en-US" dirty="0"/>
              <a:t> 장치에도 자바 응용프로그램이 실행되고 성능을 유지하게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683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슬라이드 번호 개체 틀 14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/>
              <a:t>자바 모듈과 패키지 구조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72226" y="1124744"/>
            <a:ext cx="8871774" cy="5015787"/>
            <a:chOff x="266886" y="1038910"/>
            <a:chExt cx="8871774" cy="5015787"/>
          </a:xfrm>
        </p:grpSpPr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448BE280-AF32-4C3E-B179-F22B73BFFB89}"/>
                </a:ext>
              </a:extLst>
            </p:cNvPr>
            <p:cNvSpPr/>
            <p:nvPr/>
          </p:nvSpPr>
          <p:spPr>
            <a:xfrm>
              <a:off x="2691393" y="1700808"/>
              <a:ext cx="4961365" cy="429683"/>
            </a:xfrm>
            <a:prstGeom prst="roundRect">
              <a:avLst/>
            </a:prstGeom>
            <a:solidFill>
              <a:srgbClr val="99FF99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모서리가 둥근 직사각형 146">
              <a:extLst>
                <a:ext uri="{FF2B5EF4-FFF2-40B4-BE49-F238E27FC236}">
                  <a16:creationId xmlns:a16="http://schemas.microsoft.com/office/drawing/2014/main" id="{B31B8881-95B4-4A48-8CEA-45400F96FE2A}"/>
                </a:ext>
              </a:extLst>
            </p:cNvPr>
            <p:cNvSpPr/>
            <p:nvPr/>
          </p:nvSpPr>
          <p:spPr>
            <a:xfrm>
              <a:off x="8194404" y="1689397"/>
              <a:ext cx="472840" cy="429683"/>
            </a:xfrm>
            <a:prstGeom prst="roundRect">
              <a:avLst/>
            </a:prstGeom>
            <a:solidFill>
              <a:srgbClr val="DDDDDD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8" name="직선 연결선 147"/>
            <p:cNvCxnSpPr/>
            <p:nvPr/>
          </p:nvCxnSpPr>
          <p:spPr>
            <a:xfrm rot="5400000">
              <a:off x="8303661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모서리가 둥근 직사각형 148">
              <a:extLst>
                <a:ext uri="{FF2B5EF4-FFF2-40B4-BE49-F238E27FC236}">
                  <a16:creationId xmlns:a16="http://schemas.microsoft.com/office/drawing/2014/main" id="{D0AE6ED1-4ABE-4E07-8090-90DE24A3EF78}"/>
                </a:ext>
              </a:extLst>
            </p:cNvPr>
            <p:cNvSpPr/>
            <p:nvPr/>
          </p:nvSpPr>
          <p:spPr>
            <a:xfrm>
              <a:off x="7688312" y="1689397"/>
              <a:ext cx="472840" cy="42968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979B8769-9DC3-4F4C-9B9D-ACEB449341D9}"/>
                </a:ext>
              </a:extLst>
            </p:cNvPr>
            <p:cNvSpPr/>
            <p:nvPr/>
          </p:nvSpPr>
          <p:spPr>
            <a:xfrm>
              <a:off x="674682" y="1699331"/>
              <a:ext cx="1975169" cy="429683"/>
            </a:xfrm>
            <a:prstGeom prst="roundRect">
              <a:avLst/>
            </a:prstGeom>
            <a:solidFill>
              <a:srgbClr val="FFFF00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4053100" y="1154668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java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481332" y="1797610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awt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2052836" y="1797610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beans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2731148" y="1797610"/>
              <a:ext cx="393258" cy="1890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io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3201981" y="1797610"/>
              <a:ext cx="476116" cy="1890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lang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3758798" y="1797609"/>
              <a:ext cx="460834" cy="1890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math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5877840" y="1797368"/>
              <a:ext cx="432714" cy="2336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net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5270966" y="179761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nio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700895" y="178680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rmi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6459786" y="1809021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security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8207291" y="1787257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sql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4770330" y="1797609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text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7224130" y="1797609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util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909960" y="2226238"/>
              <a:ext cx="85725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beancontext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4807262" y="2208813"/>
              <a:ext cx="35719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spi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grpSp>
          <p:nvGrpSpPr>
            <p:cNvPr id="198" name="그룹 197"/>
            <p:cNvGrpSpPr/>
            <p:nvPr/>
          </p:nvGrpSpPr>
          <p:grpSpPr>
            <a:xfrm>
              <a:off x="266886" y="2940618"/>
              <a:ext cx="5286412" cy="785818"/>
              <a:chOff x="71406" y="2357430"/>
              <a:chExt cx="5286412" cy="785818"/>
            </a:xfrm>
          </p:grpSpPr>
          <p:cxnSp>
            <p:nvCxnSpPr>
              <p:cNvPr id="201" name="직선 연결선 200"/>
              <p:cNvCxnSpPr/>
              <p:nvPr/>
            </p:nvCxnSpPr>
            <p:spPr>
              <a:xfrm rot="5400000">
                <a:off x="928661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/>
              <p:cNvCxnSpPr/>
              <p:nvPr/>
            </p:nvCxnSpPr>
            <p:spPr>
              <a:xfrm rot="5400000">
                <a:off x="1643042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>
              <a:xfrm rot="5400000">
                <a:off x="2214546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>
              <a:xfrm rot="5400000">
                <a:off x="278605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/>
              <p:cNvCxnSpPr/>
              <p:nvPr/>
            </p:nvCxnSpPr>
            <p:spPr>
              <a:xfrm rot="5400000">
                <a:off x="3357554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/>
              <p:cNvCxnSpPr/>
              <p:nvPr/>
            </p:nvCxnSpPr>
            <p:spPr>
              <a:xfrm rot="5400000">
                <a:off x="385762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/>
              <p:cNvCxnSpPr/>
              <p:nvPr/>
            </p:nvCxnSpPr>
            <p:spPr>
              <a:xfrm rot="5400000">
                <a:off x="4357686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/>
              <p:cNvCxnSpPr/>
              <p:nvPr/>
            </p:nvCxnSpPr>
            <p:spPr>
              <a:xfrm rot="5400000">
                <a:off x="492919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 214"/>
              <p:cNvCxnSpPr/>
              <p:nvPr/>
            </p:nvCxnSpPr>
            <p:spPr>
              <a:xfrm rot="5400000">
                <a:off x="214282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직사각형 215"/>
              <p:cNvSpPr/>
              <p:nvPr/>
            </p:nvSpPr>
            <p:spPr>
              <a:xfrm>
                <a:off x="71406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color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642910" y="2571744"/>
                <a:ext cx="85725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datatransfer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1571604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dnd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2143108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event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2714612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font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3286116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geom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3857620" y="2571744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im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4286248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image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4857752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print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3857620" y="2928934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4286248" y="2928934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renderable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33" name="직선 연결선 232"/>
              <p:cNvCxnSpPr/>
              <p:nvPr/>
            </p:nvCxnSpPr>
            <p:spPr>
              <a:xfrm>
                <a:off x="357158" y="2357430"/>
                <a:ext cx="471490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224" idx="2"/>
                <a:endCxn id="230" idx="0"/>
              </p:cNvCxnSpPr>
              <p:nvPr/>
            </p:nvCxnSpPr>
            <p:spPr>
              <a:xfrm rot="5400000">
                <a:off x="3964777" y="285749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/>
              <p:nvPr/>
            </p:nvCxnSpPr>
            <p:spPr>
              <a:xfrm rot="5400000">
                <a:off x="4500562" y="285749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9" name="직선 연결선 238"/>
            <p:cNvCxnSpPr>
              <a:stCxn id="187" idx="0"/>
              <a:endCxn id="155" idx="2"/>
            </p:cNvCxnSpPr>
            <p:nvPr/>
          </p:nvCxnSpPr>
          <p:spPr>
            <a:xfrm rot="5400000" flipH="1" flipV="1">
              <a:off x="2231431" y="2119081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그룹 240"/>
            <p:cNvGrpSpPr/>
            <p:nvPr/>
          </p:nvGrpSpPr>
          <p:grpSpPr>
            <a:xfrm>
              <a:off x="5661076" y="2940618"/>
              <a:ext cx="1357322" cy="785818"/>
              <a:chOff x="7715272" y="2285992"/>
              <a:chExt cx="1357322" cy="785818"/>
            </a:xfrm>
          </p:grpSpPr>
          <p:sp>
            <p:nvSpPr>
              <p:cNvPr id="243" name="직사각형 242"/>
              <p:cNvSpPr/>
              <p:nvPr/>
            </p:nvSpPr>
            <p:spPr>
              <a:xfrm>
                <a:off x="7715272" y="2500306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channels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8501090" y="2500306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charset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7715272" y="2857496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8501090" y="2857496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50" name="직선 연결선 249"/>
              <p:cNvCxnSpPr>
                <a:stCxn id="243" idx="2"/>
                <a:endCxn id="246" idx="0"/>
              </p:cNvCxnSpPr>
              <p:nvPr/>
            </p:nvCxnSpPr>
            <p:spPr>
              <a:xfrm rot="5400000">
                <a:off x="7965305" y="278605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 250"/>
              <p:cNvCxnSpPr/>
              <p:nvPr/>
            </p:nvCxnSpPr>
            <p:spPr>
              <a:xfrm rot="5400000">
                <a:off x="8715404" y="278605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/>
              <p:cNvCxnSpPr/>
              <p:nvPr/>
            </p:nvCxnSpPr>
            <p:spPr>
              <a:xfrm rot="5400000">
                <a:off x="7955780" y="2393149"/>
                <a:ext cx="214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직선 연결선 266"/>
              <p:cNvCxnSpPr/>
              <p:nvPr/>
            </p:nvCxnSpPr>
            <p:spPr>
              <a:xfrm rot="5400000">
                <a:off x="8679685" y="2393149"/>
                <a:ext cx="214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/>
              <p:cNvCxnSpPr/>
              <p:nvPr/>
            </p:nvCxnSpPr>
            <p:spPr>
              <a:xfrm>
                <a:off x="8072462" y="2285992"/>
                <a:ext cx="714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1" name="그룹 270"/>
            <p:cNvGrpSpPr/>
            <p:nvPr/>
          </p:nvGrpSpPr>
          <p:grpSpPr>
            <a:xfrm>
              <a:off x="507698" y="4201890"/>
              <a:ext cx="3714776" cy="357190"/>
              <a:chOff x="5072066" y="3286124"/>
              <a:chExt cx="3714776" cy="357190"/>
            </a:xfrm>
          </p:grpSpPr>
          <p:sp>
            <p:nvSpPr>
              <p:cNvPr id="273" name="직사각형 272"/>
              <p:cNvSpPr/>
              <p:nvPr/>
            </p:nvSpPr>
            <p:spPr>
              <a:xfrm>
                <a:off x="5072066" y="342900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annotation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5929322" y="342900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instrument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6786578" y="3429000"/>
                <a:ext cx="85725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management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715272" y="342900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ref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8215338" y="342900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reflect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78" name="직선 연결선 277"/>
              <p:cNvCxnSpPr/>
              <p:nvPr/>
            </p:nvCxnSpPr>
            <p:spPr>
              <a:xfrm rot="5400000">
                <a:off x="5429256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직선 연결선 278"/>
              <p:cNvCxnSpPr/>
              <p:nvPr/>
            </p:nvCxnSpPr>
            <p:spPr>
              <a:xfrm rot="5400000">
                <a:off x="6215074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직선 연결선 279"/>
              <p:cNvCxnSpPr/>
              <p:nvPr/>
            </p:nvCxnSpPr>
            <p:spPr>
              <a:xfrm rot="5400000">
                <a:off x="7143768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직선 연결선 280"/>
              <p:cNvCxnSpPr/>
              <p:nvPr/>
            </p:nvCxnSpPr>
            <p:spPr>
              <a:xfrm rot="5400000">
                <a:off x="7858147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직선 연결선 281"/>
              <p:cNvCxnSpPr/>
              <p:nvPr/>
            </p:nvCxnSpPr>
            <p:spPr>
              <a:xfrm rot="5400000">
                <a:off x="8429652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/>
              <p:cNvCxnSpPr/>
              <p:nvPr/>
            </p:nvCxnSpPr>
            <p:spPr>
              <a:xfrm>
                <a:off x="5500694" y="3286124"/>
                <a:ext cx="300039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그룹 283"/>
            <p:cNvGrpSpPr/>
            <p:nvPr/>
          </p:nvGrpSpPr>
          <p:grpSpPr>
            <a:xfrm>
              <a:off x="4910926" y="4250119"/>
              <a:ext cx="2214578" cy="357190"/>
              <a:chOff x="2285984" y="3857628"/>
              <a:chExt cx="2214578" cy="357190"/>
            </a:xfrm>
          </p:grpSpPr>
          <p:sp>
            <p:nvSpPr>
              <p:cNvPr id="285" name="직사각형 284"/>
              <p:cNvSpPr/>
              <p:nvPr/>
            </p:nvSpPr>
            <p:spPr>
              <a:xfrm>
                <a:off x="2285984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acl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3786182" y="4000504"/>
                <a:ext cx="71438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interfaces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2786050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cert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3286116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spec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89" name="직선 연결선 288"/>
              <p:cNvCxnSpPr/>
              <p:nvPr/>
            </p:nvCxnSpPr>
            <p:spPr>
              <a:xfrm rot="5400000">
                <a:off x="2428860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직선 연결선 289"/>
              <p:cNvCxnSpPr/>
              <p:nvPr/>
            </p:nvCxnSpPr>
            <p:spPr>
              <a:xfrm rot="5400000">
                <a:off x="2928926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직선 연결선 290"/>
              <p:cNvCxnSpPr/>
              <p:nvPr/>
            </p:nvCxnSpPr>
            <p:spPr>
              <a:xfrm rot="5400000">
                <a:off x="3428992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 291"/>
              <p:cNvCxnSpPr/>
              <p:nvPr/>
            </p:nvCxnSpPr>
            <p:spPr>
              <a:xfrm rot="5400000">
                <a:off x="4071933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직선 연결선 292"/>
              <p:cNvCxnSpPr/>
              <p:nvPr/>
            </p:nvCxnSpPr>
            <p:spPr>
              <a:xfrm>
                <a:off x="2500298" y="3857628"/>
                <a:ext cx="16430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그룹 293"/>
            <p:cNvGrpSpPr/>
            <p:nvPr/>
          </p:nvGrpSpPr>
          <p:grpSpPr>
            <a:xfrm>
              <a:off x="766952" y="5197441"/>
              <a:ext cx="4357718" cy="857256"/>
              <a:chOff x="4071934" y="5429264"/>
              <a:chExt cx="4143404" cy="857256"/>
            </a:xfrm>
          </p:grpSpPr>
          <p:sp>
            <p:nvSpPr>
              <p:cNvPr id="295" name="직사각형 294"/>
              <p:cNvSpPr/>
              <p:nvPr/>
            </p:nvSpPr>
            <p:spPr>
              <a:xfrm>
                <a:off x="4214810" y="557214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concurrent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5072066" y="557214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jar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5572132" y="557214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logging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6215074" y="557214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prefs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6858016" y="5572140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regex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7429520" y="5572140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7858148" y="5572140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zip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4071934" y="6072206"/>
                <a:ext cx="535785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atomic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4714877" y="6072206"/>
                <a:ext cx="473421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locks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304" name="직선 연결선 303"/>
              <p:cNvCxnSpPr>
                <a:endCxn id="302" idx="0"/>
              </p:cNvCxnSpPr>
              <p:nvPr/>
            </p:nvCxnSpPr>
            <p:spPr>
              <a:xfrm>
                <a:off x="4339177" y="5929330"/>
                <a:ext cx="711" cy="142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직선 연결선 304"/>
              <p:cNvCxnSpPr/>
              <p:nvPr/>
            </p:nvCxnSpPr>
            <p:spPr>
              <a:xfrm rot="5400000">
                <a:off x="4929190" y="600076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직선 연결선 305"/>
              <p:cNvCxnSpPr>
                <a:cxnSpLocks/>
              </p:cNvCxnSpPr>
              <p:nvPr/>
            </p:nvCxnSpPr>
            <p:spPr>
              <a:xfrm>
                <a:off x="4339177" y="5929330"/>
                <a:ext cx="66145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직선 연결선 306"/>
              <p:cNvCxnSpPr>
                <a:stCxn id="295" idx="2"/>
              </p:cNvCxnSpPr>
              <p:nvPr/>
            </p:nvCxnSpPr>
            <p:spPr>
              <a:xfrm>
                <a:off x="4607719" y="5786454"/>
                <a:ext cx="0" cy="142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 307"/>
              <p:cNvCxnSpPr/>
              <p:nvPr/>
            </p:nvCxnSpPr>
            <p:spPr>
              <a:xfrm rot="5400000">
                <a:off x="4572000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/>
              <p:cNvCxnSpPr/>
              <p:nvPr/>
            </p:nvCxnSpPr>
            <p:spPr>
              <a:xfrm rot="5400000">
                <a:off x="5214942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직선 연결선 309"/>
              <p:cNvCxnSpPr/>
              <p:nvPr/>
            </p:nvCxnSpPr>
            <p:spPr>
              <a:xfrm rot="5400000">
                <a:off x="5786446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직선 연결선 310"/>
              <p:cNvCxnSpPr/>
              <p:nvPr/>
            </p:nvCxnSpPr>
            <p:spPr>
              <a:xfrm rot="5400000">
                <a:off x="6429388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/>
              <p:cNvCxnSpPr/>
              <p:nvPr/>
            </p:nvCxnSpPr>
            <p:spPr>
              <a:xfrm rot="5400000">
                <a:off x="7000892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 312"/>
              <p:cNvCxnSpPr/>
              <p:nvPr/>
            </p:nvCxnSpPr>
            <p:spPr>
              <a:xfrm rot="5400000">
                <a:off x="7500958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/>
              <p:cNvCxnSpPr/>
              <p:nvPr/>
            </p:nvCxnSpPr>
            <p:spPr>
              <a:xfrm rot="5400000">
                <a:off x="8001023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/>
              <p:cNvCxnSpPr/>
              <p:nvPr/>
            </p:nvCxnSpPr>
            <p:spPr>
              <a:xfrm>
                <a:off x="4643438" y="5429264"/>
                <a:ext cx="34290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6" name="직선 연결선 315"/>
            <p:cNvCxnSpPr>
              <a:stCxn id="159" idx="2"/>
            </p:cNvCxnSpPr>
            <p:nvPr/>
          </p:nvCxnSpPr>
          <p:spPr>
            <a:xfrm>
              <a:off x="3440039" y="1986642"/>
              <a:ext cx="3187" cy="525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연결선 316"/>
            <p:cNvCxnSpPr>
              <a:cxnSpLocks/>
            </p:cNvCxnSpPr>
            <p:nvPr/>
          </p:nvCxnSpPr>
          <p:spPr>
            <a:xfrm>
              <a:off x="3429443" y="2511990"/>
              <a:ext cx="21736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직선 연결선 317"/>
            <p:cNvCxnSpPr/>
            <p:nvPr/>
          </p:nvCxnSpPr>
          <p:spPr>
            <a:xfrm>
              <a:off x="5603103" y="2511990"/>
              <a:ext cx="0" cy="14509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연결선 318"/>
            <p:cNvCxnSpPr>
              <a:stCxn id="164" idx="2"/>
            </p:cNvCxnSpPr>
            <p:nvPr/>
          </p:nvCxnSpPr>
          <p:spPr>
            <a:xfrm rot="5400000">
              <a:off x="5306685" y="2190519"/>
              <a:ext cx="3571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 319"/>
            <p:cNvCxnSpPr/>
            <p:nvPr/>
          </p:nvCxnSpPr>
          <p:spPr>
            <a:xfrm>
              <a:off x="5484140" y="2369114"/>
              <a:ext cx="926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직선 연결선 320"/>
            <p:cNvCxnSpPr/>
            <p:nvPr/>
          </p:nvCxnSpPr>
          <p:spPr>
            <a:xfrm rot="5400000">
              <a:off x="6124802" y="2654866"/>
              <a:ext cx="5715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직선 연결선 321"/>
            <p:cNvCxnSpPr>
              <a:cxnSpLocks/>
              <a:stCxn id="165" idx="2"/>
            </p:cNvCxnSpPr>
            <p:nvPr/>
          </p:nvCxnSpPr>
          <p:spPr>
            <a:xfrm>
              <a:off x="7915209" y="2001114"/>
              <a:ext cx="18539" cy="34107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3" name="그룹 322"/>
            <p:cNvGrpSpPr/>
            <p:nvPr/>
          </p:nvGrpSpPr>
          <p:grpSpPr>
            <a:xfrm>
              <a:off x="5126950" y="5692534"/>
              <a:ext cx="2714644" cy="357191"/>
              <a:chOff x="5929322" y="4000503"/>
              <a:chExt cx="2714644" cy="357191"/>
            </a:xfrm>
          </p:grpSpPr>
          <p:sp>
            <p:nvSpPr>
              <p:cNvPr id="324" name="직사각형 323"/>
              <p:cNvSpPr/>
              <p:nvPr/>
            </p:nvSpPr>
            <p:spPr>
              <a:xfrm>
                <a:off x="5929322" y="414338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activation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6786578" y="414338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dgc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7286644" y="4143380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registry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8001024" y="4143380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server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328" name="직선 연결선 327"/>
              <p:cNvCxnSpPr/>
              <p:nvPr/>
            </p:nvCxnSpPr>
            <p:spPr>
              <a:xfrm rot="5400000">
                <a:off x="6215074" y="4071941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/>
              <p:cNvCxnSpPr/>
              <p:nvPr/>
            </p:nvCxnSpPr>
            <p:spPr>
              <a:xfrm rot="5400000">
                <a:off x="6929454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 329"/>
              <p:cNvCxnSpPr/>
              <p:nvPr/>
            </p:nvCxnSpPr>
            <p:spPr>
              <a:xfrm rot="5400000">
                <a:off x="7500958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 330"/>
              <p:cNvCxnSpPr/>
              <p:nvPr/>
            </p:nvCxnSpPr>
            <p:spPr>
              <a:xfrm rot="5400000">
                <a:off x="8215337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 331"/>
              <p:cNvCxnSpPr/>
              <p:nvPr/>
            </p:nvCxnSpPr>
            <p:spPr>
              <a:xfrm>
                <a:off x="6286512" y="4000504"/>
                <a:ext cx="20002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3" name="직선 연결선 332"/>
            <p:cNvCxnSpPr>
              <a:cxnSpLocks/>
            </p:cNvCxnSpPr>
            <p:nvPr/>
          </p:nvCxnSpPr>
          <p:spPr>
            <a:xfrm>
              <a:off x="6555710" y="5411829"/>
              <a:ext cx="0" cy="2807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/>
            <p:cNvCxnSpPr>
              <a:stCxn id="171" idx="2"/>
            </p:cNvCxnSpPr>
            <p:nvPr/>
          </p:nvCxnSpPr>
          <p:spPr>
            <a:xfrm flipH="1">
              <a:off x="6815807" y="2023335"/>
              <a:ext cx="1169" cy="317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/>
            <p:cNvCxnSpPr>
              <a:cxnSpLocks/>
            </p:cNvCxnSpPr>
            <p:nvPr/>
          </p:nvCxnSpPr>
          <p:spPr>
            <a:xfrm flipV="1">
              <a:off x="6815807" y="2341210"/>
              <a:ext cx="299494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/>
            <p:cNvCxnSpPr>
              <a:cxnSpLocks/>
            </p:cNvCxnSpPr>
            <p:nvPr/>
          </p:nvCxnSpPr>
          <p:spPr>
            <a:xfrm flipH="1">
              <a:off x="7116470" y="2341210"/>
              <a:ext cx="8464" cy="16370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/>
            <p:cNvCxnSpPr>
              <a:cxnSpLocks/>
            </p:cNvCxnSpPr>
            <p:nvPr/>
          </p:nvCxnSpPr>
          <p:spPr>
            <a:xfrm flipH="1">
              <a:off x="6124577" y="3985941"/>
              <a:ext cx="1002637" cy="4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/>
            <p:cNvCxnSpPr/>
            <p:nvPr/>
          </p:nvCxnSpPr>
          <p:spPr>
            <a:xfrm flipH="1">
              <a:off x="6116119" y="3986410"/>
              <a:ext cx="2912" cy="263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/>
            <p:cNvCxnSpPr/>
            <p:nvPr/>
          </p:nvCxnSpPr>
          <p:spPr>
            <a:xfrm rot="5400000">
              <a:off x="7803594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/>
            <p:cNvCxnSpPr/>
            <p:nvPr/>
          </p:nvCxnSpPr>
          <p:spPr>
            <a:xfrm rot="5400000">
              <a:off x="7303529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 340"/>
            <p:cNvCxnSpPr/>
            <p:nvPr/>
          </p:nvCxnSpPr>
          <p:spPr>
            <a:xfrm rot="5400000">
              <a:off x="6687958" y="1701865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/>
            <p:cNvCxnSpPr/>
            <p:nvPr/>
          </p:nvCxnSpPr>
          <p:spPr>
            <a:xfrm rot="5400000">
              <a:off x="5378123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/>
            <p:cNvCxnSpPr/>
            <p:nvPr/>
          </p:nvCxnSpPr>
          <p:spPr>
            <a:xfrm rot="5400000">
              <a:off x="487577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/>
            <p:cNvCxnSpPr/>
            <p:nvPr/>
          </p:nvCxnSpPr>
          <p:spPr>
            <a:xfrm rot="5400000">
              <a:off x="3867665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/>
            <p:cNvCxnSpPr/>
            <p:nvPr/>
          </p:nvCxnSpPr>
          <p:spPr>
            <a:xfrm rot="5400000">
              <a:off x="3322286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/>
            <p:cNvCxnSpPr/>
            <p:nvPr/>
          </p:nvCxnSpPr>
          <p:spPr>
            <a:xfrm rot="5400000">
              <a:off x="2802935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/>
            <p:cNvCxnSpPr/>
            <p:nvPr/>
          </p:nvCxnSpPr>
          <p:spPr>
            <a:xfrm rot="5400000">
              <a:off x="2231431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/>
            <p:cNvCxnSpPr/>
            <p:nvPr/>
          </p:nvCxnSpPr>
          <p:spPr>
            <a:xfrm rot="5400000">
              <a:off x="165992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/>
            <p:cNvCxnSpPr/>
            <p:nvPr/>
          </p:nvCxnSpPr>
          <p:spPr>
            <a:xfrm rot="5400000">
              <a:off x="94554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/>
            <p:cNvCxnSpPr/>
            <p:nvPr/>
          </p:nvCxnSpPr>
          <p:spPr>
            <a:xfrm>
              <a:off x="1052704" y="1583296"/>
              <a:ext cx="73581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350"/>
            <p:cNvCxnSpPr>
              <a:stCxn id="153" idx="2"/>
            </p:cNvCxnSpPr>
            <p:nvPr/>
          </p:nvCxnSpPr>
          <p:spPr>
            <a:xfrm rot="5400000">
              <a:off x="4410290" y="1511858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연결선 351"/>
            <p:cNvCxnSpPr/>
            <p:nvPr/>
          </p:nvCxnSpPr>
          <p:spPr>
            <a:xfrm rot="5400000">
              <a:off x="1302737" y="2476271"/>
              <a:ext cx="928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C2E86D1-1F49-4CDF-88F5-1D4025374075}"/>
                </a:ext>
              </a:extLst>
            </p:cNvPr>
            <p:cNvSpPr/>
            <p:nvPr/>
          </p:nvSpPr>
          <p:spPr>
            <a:xfrm>
              <a:off x="683560" y="1786800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applet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451E64D0-0B13-4E5F-A30B-8E606FD87609}"/>
                </a:ext>
              </a:extLst>
            </p:cNvPr>
            <p:cNvCxnSpPr>
              <a:stCxn id="179" idx="2"/>
              <a:endCxn id="190" idx="0"/>
            </p:cNvCxnSpPr>
            <p:nvPr/>
          </p:nvCxnSpPr>
          <p:spPr>
            <a:xfrm>
              <a:off x="4984644" y="2011923"/>
              <a:ext cx="1213" cy="1968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직선 연결선 354">
              <a:extLst>
                <a:ext uri="{FF2B5EF4-FFF2-40B4-BE49-F238E27FC236}">
                  <a16:creationId xmlns:a16="http://schemas.microsoft.com/office/drawing/2014/main" id="{726B2356-3D34-480E-871F-442931F6F89A}"/>
                </a:ext>
              </a:extLst>
            </p:cNvPr>
            <p:cNvCxnSpPr>
              <a:cxnSpLocks/>
              <a:stCxn id="182" idx="2"/>
            </p:cNvCxnSpPr>
            <p:nvPr/>
          </p:nvCxnSpPr>
          <p:spPr>
            <a:xfrm>
              <a:off x="7438444" y="2011923"/>
              <a:ext cx="0" cy="29591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연결선 355">
              <a:extLst>
                <a:ext uri="{FF2B5EF4-FFF2-40B4-BE49-F238E27FC236}">
                  <a16:creationId xmlns:a16="http://schemas.microsoft.com/office/drawing/2014/main" id="{C315AD5A-093F-4D0E-9186-5104334A9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9745" y="4962986"/>
              <a:ext cx="4408699" cy="8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모서리가 둥근 사각형 설명선 356"/>
            <p:cNvSpPr/>
            <p:nvPr/>
          </p:nvSpPr>
          <p:spPr>
            <a:xfrm>
              <a:off x="5846818" y="1038910"/>
              <a:ext cx="778050" cy="398334"/>
            </a:xfrm>
            <a:prstGeom prst="wedgeRoundRectCallout">
              <a:avLst>
                <a:gd name="adj1" fmla="val -53048"/>
                <a:gd name="adj2" fmla="val 11334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java.base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모듈</a:t>
              </a:r>
            </a:p>
          </p:txBody>
        </p:sp>
        <p:sp>
          <p:nvSpPr>
            <p:cNvPr id="358" name="모서리가 둥근 사각형 설명선 357"/>
            <p:cNvSpPr/>
            <p:nvPr/>
          </p:nvSpPr>
          <p:spPr>
            <a:xfrm>
              <a:off x="8403788" y="2312823"/>
              <a:ext cx="734872" cy="398334"/>
            </a:xfrm>
            <a:prstGeom prst="wedgeRoundRectCallout">
              <a:avLst>
                <a:gd name="adj1" fmla="val -36941"/>
                <a:gd name="adj2" fmla="val -9464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java.sql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모듈</a:t>
              </a:r>
            </a:p>
          </p:txBody>
        </p:sp>
        <p:sp>
          <p:nvSpPr>
            <p:cNvPr id="359" name="모서리가 둥근 사각형 설명선 358"/>
            <p:cNvSpPr/>
            <p:nvPr/>
          </p:nvSpPr>
          <p:spPr>
            <a:xfrm>
              <a:off x="7380560" y="1061321"/>
              <a:ext cx="778050" cy="398334"/>
            </a:xfrm>
            <a:prstGeom prst="wedgeRoundRectCallout">
              <a:avLst>
                <a:gd name="adj1" fmla="val 30560"/>
                <a:gd name="adj2" fmla="val 10409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java.rmi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모듈</a:t>
              </a:r>
            </a:p>
          </p:txBody>
        </p:sp>
        <p:sp>
          <p:nvSpPr>
            <p:cNvPr id="360" name="모서리가 둥근 사각형 설명선 359"/>
            <p:cNvSpPr/>
            <p:nvPr/>
          </p:nvSpPr>
          <p:spPr>
            <a:xfrm>
              <a:off x="368428" y="1078862"/>
              <a:ext cx="942098" cy="398334"/>
            </a:xfrm>
            <a:prstGeom prst="wedgeRoundRectCallout">
              <a:avLst>
                <a:gd name="adj1" fmla="val -2662"/>
                <a:gd name="adj2" fmla="val 10563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java.desktop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모듈</a:t>
              </a:r>
            </a:p>
          </p:txBody>
        </p:sp>
        <p:cxnSp>
          <p:nvCxnSpPr>
            <p:cNvPr id="361" name="직선 연결선 360"/>
            <p:cNvCxnSpPr>
              <a:cxnSpLocks/>
            </p:cNvCxnSpPr>
            <p:nvPr/>
          </p:nvCxnSpPr>
          <p:spPr>
            <a:xfrm flipV="1">
              <a:off x="2338588" y="3962980"/>
              <a:ext cx="3269501" cy="153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연결선 361"/>
            <p:cNvCxnSpPr/>
            <p:nvPr/>
          </p:nvCxnSpPr>
          <p:spPr>
            <a:xfrm>
              <a:off x="2338588" y="3978302"/>
              <a:ext cx="3201" cy="223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연결선 362"/>
            <p:cNvCxnSpPr/>
            <p:nvPr/>
          </p:nvCxnSpPr>
          <p:spPr>
            <a:xfrm>
              <a:off x="3032642" y="4962986"/>
              <a:ext cx="3201" cy="223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id="{C315AD5A-093F-4D0E-9186-5104334A9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5710" y="5411829"/>
              <a:ext cx="1378038" cy="21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직사각형 364"/>
            <p:cNvSpPr/>
            <p:nvPr/>
          </p:nvSpPr>
          <p:spPr>
            <a:xfrm>
              <a:off x="4261174" y="1809021"/>
              <a:ext cx="460834" cy="1890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time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66" name="직선 연결선 365"/>
            <p:cNvCxnSpPr/>
            <p:nvPr/>
          </p:nvCxnSpPr>
          <p:spPr>
            <a:xfrm rot="5400000">
              <a:off x="4370041" y="1701865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모서리가 둥근 사각형 설명선 156"/>
          <p:cNvSpPr/>
          <p:nvPr/>
        </p:nvSpPr>
        <p:spPr>
          <a:xfrm>
            <a:off x="8273823" y="5878060"/>
            <a:ext cx="734872" cy="241260"/>
          </a:xfrm>
          <a:prstGeom prst="wedgeRoundRectCallout">
            <a:avLst>
              <a:gd name="adj1" fmla="val -102859"/>
              <a:gd name="adj2" fmla="val 91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패키지들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134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패키지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java.lang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language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2"/>
            <a:r>
              <a:rPr lang="ko-KR" altLang="en-US" dirty="0" err="1"/>
              <a:t>스트링</a:t>
            </a:r>
            <a:r>
              <a:rPr lang="en-US" altLang="ko-KR" dirty="0"/>
              <a:t>, </a:t>
            </a:r>
            <a:r>
              <a:rPr lang="ko-KR" altLang="en-US" dirty="0"/>
              <a:t>수학 함수</a:t>
            </a:r>
            <a:r>
              <a:rPr lang="en-US" altLang="ko-KR" dirty="0"/>
              <a:t>, </a:t>
            </a:r>
            <a:r>
              <a:rPr lang="ko-KR" altLang="en-US" dirty="0"/>
              <a:t>입출력 등 자바 프로그래밍에 필요한 기본적인 클래스와 인터페이스 </a:t>
            </a:r>
            <a:endParaRPr lang="en-US" altLang="ko-KR" dirty="0"/>
          </a:p>
          <a:p>
            <a:pPr lvl="1"/>
            <a:r>
              <a:rPr lang="ko-KR" altLang="en-US" dirty="0"/>
              <a:t>자동으로 </a:t>
            </a:r>
            <a:r>
              <a:rPr lang="en-US" altLang="ko-KR" dirty="0"/>
              <a:t>import. import </a:t>
            </a:r>
            <a:r>
              <a:rPr lang="ko-KR" altLang="en-US" dirty="0"/>
              <a:t>문 필요 없음</a:t>
            </a:r>
            <a:endParaRPr lang="en-US" altLang="ko-KR" dirty="0"/>
          </a:p>
          <a:p>
            <a:r>
              <a:rPr lang="en-US" altLang="ko-KR" dirty="0" err="1"/>
              <a:t>java.util</a:t>
            </a:r>
            <a:endParaRPr lang="en-US" altLang="ko-KR" dirty="0"/>
          </a:p>
          <a:p>
            <a:pPr lvl="1"/>
            <a:r>
              <a:rPr lang="ko-KR" altLang="en-US" dirty="0"/>
              <a:t>자바 유틸리티 패키지</a:t>
            </a:r>
            <a:endParaRPr lang="en-US" altLang="ko-KR" dirty="0"/>
          </a:p>
          <a:p>
            <a:pPr lvl="2"/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 err="1"/>
              <a:t>해시맵</a:t>
            </a:r>
            <a:r>
              <a:rPr lang="ko-KR" altLang="en-US" dirty="0"/>
              <a:t> 등과 같은 다양한 유틸리티 클래스와 인터페이스 제공</a:t>
            </a:r>
            <a:endParaRPr lang="en-US" altLang="ko-KR" dirty="0"/>
          </a:p>
          <a:p>
            <a:r>
              <a:rPr lang="en-US" altLang="ko-KR" dirty="0"/>
              <a:t>java.io</a:t>
            </a:r>
          </a:p>
          <a:p>
            <a:pPr lvl="1"/>
            <a:r>
              <a:rPr lang="ko-KR" altLang="en-US" dirty="0"/>
              <a:t>키보드</a:t>
            </a:r>
            <a:r>
              <a:rPr lang="en-US" altLang="ko-KR" dirty="0"/>
              <a:t>, </a:t>
            </a:r>
            <a:r>
              <a:rPr lang="ko-KR" altLang="en-US" dirty="0"/>
              <a:t>모니터</a:t>
            </a:r>
            <a:r>
              <a:rPr lang="en-US" altLang="ko-KR" dirty="0"/>
              <a:t>, </a:t>
            </a:r>
            <a:r>
              <a:rPr lang="ko-KR" altLang="en-US" dirty="0"/>
              <a:t>프린터</a:t>
            </a:r>
            <a:r>
              <a:rPr lang="en-US" altLang="ko-KR" dirty="0"/>
              <a:t>, </a:t>
            </a:r>
            <a:r>
              <a:rPr lang="ko-KR" altLang="en-US" dirty="0"/>
              <a:t>디스크 등에 입출력을 할 수 있는 클래스와 인터페이스 제공</a:t>
            </a:r>
            <a:endParaRPr lang="en-US" altLang="ko-KR" dirty="0"/>
          </a:p>
          <a:p>
            <a:r>
              <a:rPr lang="en-US" altLang="ko-KR" dirty="0"/>
              <a:t>java.awt</a:t>
            </a:r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GUI </a:t>
            </a:r>
            <a:r>
              <a:rPr lang="ko-KR" altLang="en-US" dirty="0"/>
              <a:t>프로그래밍을 위한 클래스와 인터페이스 제공</a:t>
            </a:r>
            <a:endParaRPr lang="en-US" altLang="ko-KR" dirty="0"/>
          </a:p>
          <a:p>
            <a:r>
              <a:rPr lang="en-US" altLang="ko-KR" dirty="0" err="1"/>
              <a:t>javax.swing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GUI </a:t>
            </a:r>
            <a:r>
              <a:rPr lang="ko-KR" altLang="en-US" dirty="0"/>
              <a:t>프로그래밍을 위한 스윙 패키지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9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en-US" altLang="ko-KR" dirty="0"/>
              <a:t>API </a:t>
            </a:r>
            <a:r>
              <a:rPr lang="ko-KR" altLang="en-US" dirty="0"/>
              <a:t>참조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423848" cy="99101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의 상세 정보</a:t>
            </a:r>
            <a:endParaRPr lang="en-US" altLang="ko-KR" dirty="0"/>
          </a:p>
          <a:p>
            <a:pPr lvl="1"/>
            <a:r>
              <a:rPr lang="en-US" altLang="ko-KR" dirty="0"/>
              <a:t>Oracle Technology Network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 err="1"/>
              <a:t>온라인제공</a:t>
            </a:r>
            <a:endParaRPr lang="en-US" altLang="ko-KR" dirty="0"/>
          </a:p>
          <a:p>
            <a:pPr lvl="2"/>
            <a:r>
              <a:rPr lang="en-US" altLang="ko-KR" dirty="0">
                <a:hlinkClick r:id="rId2"/>
              </a:rPr>
              <a:t>https://docs.oracle.com/en/java/javase/17/docs/api/index.html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BEC5B0-AC99-43B0-A1B6-0A2D7BBA0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95" y="2348880"/>
            <a:ext cx="7065105" cy="39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94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Object </a:t>
            </a:r>
            <a:r>
              <a:rPr lang="ko-KR" altLang="en-US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8715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en-US" altLang="ko-KR" dirty="0" err="1"/>
              <a:t>java.lang</a:t>
            </a:r>
            <a:r>
              <a:rPr lang="en-US" altLang="ko-KR" dirty="0"/>
              <a:t> </a:t>
            </a:r>
            <a:r>
              <a:rPr lang="ko-KR" altLang="en-US" dirty="0"/>
              <a:t>패키지에 포함</a:t>
            </a:r>
            <a:endParaRPr lang="en-US" altLang="ko-KR" dirty="0"/>
          </a:p>
          <a:p>
            <a:pPr lvl="1"/>
            <a:r>
              <a:rPr lang="ko-KR" altLang="en-US" dirty="0"/>
              <a:t>모든 클래스의 </a:t>
            </a:r>
            <a:r>
              <a:rPr lang="ko-KR" altLang="en-US" dirty="0" err="1"/>
              <a:t>수퍼</a:t>
            </a:r>
            <a:r>
              <a:rPr lang="ko-KR" altLang="en-US" dirty="0"/>
              <a:t> 클래스</a:t>
            </a:r>
            <a:endParaRPr lang="en-US" altLang="ko-KR" dirty="0"/>
          </a:p>
          <a:p>
            <a:pPr lvl="2"/>
            <a:r>
              <a:rPr lang="ko-KR" altLang="en-US" dirty="0"/>
              <a:t>모든 클래스에 강제 상속</a:t>
            </a:r>
            <a:endParaRPr lang="en-US" altLang="ko-KR" dirty="0"/>
          </a:p>
          <a:p>
            <a:pPr lvl="2"/>
            <a:r>
              <a:rPr lang="ko-KR" altLang="en-US" dirty="0"/>
              <a:t>모든 객체가 공통으로 가지는 객체의 속성을</a:t>
            </a:r>
            <a:r>
              <a:rPr lang="en-US" altLang="ko-KR" dirty="0"/>
              <a:t> </a:t>
            </a:r>
            <a:r>
              <a:rPr lang="ko-KR" altLang="en-US" dirty="0"/>
              <a:t>나타내는 </a:t>
            </a:r>
            <a:r>
              <a:rPr lang="ko-KR" altLang="en-US" dirty="0" err="1"/>
              <a:t>메소드</a:t>
            </a:r>
            <a:r>
              <a:rPr lang="ko-KR" altLang="en-US" dirty="0"/>
              <a:t> 보유</a:t>
            </a:r>
            <a:endParaRPr lang="en-US" altLang="ko-KR" dirty="0"/>
          </a:p>
          <a:p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7589540" cy="29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42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6-1 : Object </a:t>
            </a:r>
            <a:r>
              <a:rPr lang="ko-KR" altLang="en-US" dirty="0"/>
              <a:t>클래스로 객체 속성 알아내기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4675" y="1761100"/>
            <a:ext cx="6665964" cy="4770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/>
              <a:t>class Point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	private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x, y;</a:t>
            </a:r>
          </a:p>
          <a:p>
            <a:pPr defTabSz="180000"/>
            <a:r>
              <a:rPr lang="fr-FR" altLang="ko-KR" sz="1600" dirty="0"/>
              <a:t>	public Point(int x, int y)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this.x</a:t>
            </a:r>
            <a:r>
              <a:rPr lang="en-US" altLang="ko-KR" sz="1600" dirty="0"/>
              <a:t> = x;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this.y</a:t>
            </a:r>
            <a:r>
              <a:rPr lang="en-US" altLang="ko-KR" sz="1600" dirty="0"/>
              <a:t> = y;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r>
              <a:rPr lang="en-US" altLang="ko-KR" sz="1600" b="1" dirty="0"/>
              <a:t>public class </a:t>
            </a:r>
            <a:r>
              <a:rPr lang="en-US" altLang="ko-KR" sz="1600" b="1" dirty="0" err="1"/>
              <a:t>ObjectPropertyEx</a:t>
            </a:r>
            <a:r>
              <a:rPr lang="en-US" altLang="ko-KR" sz="1600" b="1" dirty="0"/>
              <a:t>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	public static void print(</a:t>
            </a:r>
            <a:r>
              <a:rPr lang="en-US" altLang="ko-KR" sz="1600" b="1" dirty="0"/>
              <a:t>Object </a:t>
            </a:r>
            <a:r>
              <a:rPr lang="en-US" altLang="ko-KR" sz="1600" b="1" dirty="0" err="1"/>
              <a:t>obj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obj.getClass</a:t>
            </a:r>
            <a:r>
              <a:rPr lang="en-US" altLang="ko-KR" sz="1600" b="1" dirty="0"/>
              <a:t>().</a:t>
            </a:r>
            <a:r>
              <a:rPr lang="en-US" altLang="ko-KR" sz="1600" b="1" dirty="0" err="1"/>
              <a:t>getName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클래스 이름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obj.hashCode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해시 코드 값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obj.toString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객체를 문자열로 만들어 출력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</a:t>
            </a:r>
            <a:r>
              <a:rPr lang="en-US" altLang="ko-KR" sz="1600" dirty="0"/>
              <a:t>); // </a:t>
            </a:r>
            <a:r>
              <a:rPr lang="ko-KR" altLang="en-US" sz="1600" dirty="0"/>
              <a:t>객체 출력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	public static void main(String 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/>
              <a:t>Point p = new Point(2,3);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/>
              <a:t>print(p);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7308304" y="5589240"/>
            <a:ext cx="1728192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</a:t>
            </a:r>
          </a:p>
          <a:p>
            <a:r>
              <a:rPr lang="en-US" altLang="ko-KR" sz="1400" dirty="0"/>
              <a:t>366712642</a:t>
            </a:r>
          </a:p>
          <a:p>
            <a:r>
              <a:rPr lang="en-US" altLang="ko-KR" sz="1400" dirty="0"/>
              <a:t>Point@15db9742</a:t>
            </a:r>
          </a:p>
          <a:p>
            <a:r>
              <a:rPr lang="en-US" altLang="ko-KR" sz="1400" dirty="0"/>
              <a:t>Point@15db9742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359453"/>
            <a:ext cx="79208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레퍼런스만으로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객체의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클래스명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해시코드 값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객체의 문자열을 출력해보자</a:t>
            </a:r>
          </a:p>
        </p:txBody>
      </p:sp>
    </p:spTree>
    <p:extLst>
      <p:ext uri="{BB962C8B-B14F-4D97-AF65-F5344CB8AC3E}">
        <p14:creationId xmlns:p14="http://schemas.microsoft.com/office/powerpoint/2010/main" val="2941155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디렉터리로 각 개발자의 코드 관리</a:t>
            </a:r>
            <a:r>
              <a:rPr lang="en-US" altLang="ko-KR" dirty="0"/>
              <a:t>(</a:t>
            </a:r>
            <a:r>
              <a:rPr lang="ko-KR" altLang="en-US" dirty="0"/>
              <a:t>패키지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154" y="1406711"/>
            <a:ext cx="666786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</a:t>
            </a:r>
            <a:endParaRPr lang="ko-KR" altLang="en-US" sz="1400" dirty="0"/>
          </a:p>
        </p:txBody>
      </p:sp>
      <p:cxnSp>
        <p:nvCxnSpPr>
          <p:cNvPr id="5" name="직선 연결선 4"/>
          <p:cNvCxnSpPr>
            <a:stCxn id="4" idx="2"/>
          </p:cNvCxnSpPr>
          <p:nvPr/>
        </p:nvCxnSpPr>
        <p:spPr>
          <a:xfrm>
            <a:off x="1852547" y="1714488"/>
            <a:ext cx="4809" cy="3357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1857356" y="200024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14546" y="1857364"/>
            <a:ext cx="68250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FileIO</a:t>
            </a:r>
            <a:endParaRPr lang="ko-KR" altLang="en-US" sz="1400"/>
          </a:p>
        </p:txBody>
      </p:sp>
      <p:cxnSp>
        <p:nvCxnSpPr>
          <p:cNvPr id="9" name="직선 연결선 8"/>
          <p:cNvCxnSpPr>
            <a:stCxn id="7" idx="2"/>
          </p:cNvCxnSpPr>
          <p:nvPr/>
        </p:nvCxnSpPr>
        <p:spPr>
          <a:xfrm rot="16200000" flipH="1">
            <a:off x="2110434" y="2610504"/>
            <a:ext cx="906668" cy="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28926" y="2714620"/>
            <a:ext cx="1049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FileRW.class</a:t>
            </a:r>
            <a:endParaRPr lang="ko-KR" alt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2928926" y="2500306"/>
            <a:ext cx="1170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FileCopy.class</a:t>
            </a:r>
            <a:endParaRPr lang="ko-KR" alt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2928926" y="2285992"/>
            <a:ext cx="114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WebFile.class</a:t>
            </a:r>
            <a:endParaRPr lang="ko-KR" altLang="en-US" sz="1400"/>
          </a:p>
        </p:txBody>
      </p:sp>
      <p:sp>
        <p:nvSpPr>
          <p:cNvPr id="17" name="TextBox 16"/>
          <p:cNvSpPr txBox="1"/>
          <p:nvPr/>
        </p:nvSpPr>
        <p:spPr>
          <a:xfrm>
            <a:off x="2928926" y="2928934"/>
            <a:ext cx="870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</a:rPr>
              <a:t>Tools.class</a:t>
            </a:r>
            <a:endParaRPr lang="ko-KR" altLang="en-US" sz="1400" b="1" i="1">
              <a:solidFill>
                <a:srgbClr val="FF0000"/>
              </a:solidFill>
            </a:endParaRPr>
          </a:p>
        </p:txBody>
      </p:sp>
      <p:cxnSp>
        <p:nvCxnSpPr>
          <p:cNvPr id="20" name="직선 연결선 19"/>
          <p:cNvCxnSpPr>
            <a:endCxn id="16" idx="1"/>
          </p:cNvCxnSpPr>
          <p:nvPr/>
        </p:nvCxnSpPr>
        <p:spPr>
          <a:xfrm>
            <a:off x="2571736" y="2428868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15" idx="1"/>
          </p:cNvCxnSpPr>
          <p:nvPr/>
        </p:nvCxnSpPr>
        <p:spPr>
          <a:xfrm>
            <a:off x="2571736" y="264318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endCxn id="14" idx="1"/>
          </p:cNvCxnSpPr>
          <p:nvPr/>
        </p:nvCxnSpPr>
        <p:spPr>
          <a:xfrm>
            <a:off x="2571736" y="285749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17" idx="1"/>
          </p:cNvCxnSpPr>
          <p:nvPr/>
        </p:nvCxnSpPr>
        <p:spPr>
          <a:xfrm>
            <a:off x="2571736" y="307181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29" idx="1"/>
          </p:cNvCxnSpPr>
          <p:nvPr/>
        </p:nvCxnSpPr>
        <p:spPr>
          <a:xfrm>
            <a:off x="1857356" y="3429000"/>
            <a:ext cx="328584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85940" y="3286124"/>
            <a:ext cx="81442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Graphic</a:t>
            </a:r>
            <a:endParaRPr lang="ko-KR" altLang="en-US" sz="1400" dirty="0"/>
          </a:p>
        </p:txBody>
      </p:sp>
      <p:cxnSp>
        <p:nvCxnSpPr>
          <p:cNvPr id="30" name="직선 연결선 29"/>
          <p:cNvCxnSpPr>
            <a:stCxn id="29" idx="2"/>
          </p:cNvCxnSpPr>
          <p:nvPr/>
        </p:nvCxnSpPr>
        <p:spPr>
          <a:xfrm flipH="1">
            <a:off x="2571748" y="3593901"/>
            <a:ext cx="21404" cy="906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28926" y="4143380"/>
            <a:ext cx="842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Rect.class</a:t>
            </a:r>
            <a:endParaRPr lang="ko-KR" alt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2928926" y="3929066"/>
            <a:ext cx="827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Line.class</a:t>
            </a:r>
            <a:endParaRPr lang="ko-KR" altLang="en-US" sz="1400"/>
          </a:p>
        </p:txBody>
      </p:sp>
      <p:sp>
        <p:nvSpPr>
          <p:cNvPr id="33" name="TextBox 32"/>
          <p:cNvSpPr txBox="1"/>
          <p:nvPr/>
        </p:nvSpPr>
        <p:spPr>
          <a:xfrm>
            <a:off x="2928926" y="3714752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Shape.class</a:t>
            </a:r>
            <a:endParaRPr lang="ko-KR" alt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2928926" y="4357694"/>
            <a:ext cx="957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Circle.class</a:t>
            </a:r>
            <a:endParaRPr lang="ko-KR" altLang="en-US" sz="1400"/>
          </a:p>
        </p:txBody>
      </p:sp>
      <p:cxnSp>
        <p:nvCxnSpPr>
          <p:cNvPr id="35" name="직선 연결선 34"/>
          <p:cNvCxnSpPr>
            <a:endCxn id="33" idx="1"/>
          </p:cNvCxnSpPr>
          <p:nvPr/>
        </p:nvCxnSpPr>
        <p:spPr>
          <a:xfrm>
            <a:off x="2571736" y="3857628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endCxn id="32" idx="1"/>
          </p:cNvCxnSpPr>
          <p:nvPr/>
        </p:nvCxnSpPr>
        <p:spPr>
          <a:xfrm>
            <a:off x="2571736" y="407194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31" idx="1"/>
          </p:cNvCxnSpPr>
          <p:nvPr/>
        </p:nvCxnSpPr>
        <p:spPr>
          <a:xfrm>
            <a:off x="2571736" y="428625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34" idx="1"/>
          </p:cNvCxnSpPr>
          <p:nvPr/>
        </p:nvCxnSpPr>
        <p:spPr>
          <a:xfrm>
            <a:off x="2571736" y="450057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44" idx="1"/>
          </p:cNvCxnSpPr>
          <p:nvPr/>
        </p:nvCxnSpPr>
        <p:spPr>
          <a:xfrm>
            <a:off x="1857356" y="5072074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14546" y="4929198"/>
            <a:ext cx="71438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UI</a:t>
            </a:r>
            <a:endParaRPr lang="ko-KR" altLang="en-US" sz="1400"/>
          </a:p>
        </p:txBody>
      </p:sp>
      <p:cxnSp>
        <p:nvCxnSpPr>
          <p:cNvPr id="45" name="직선 연결선 44"/>
          <p:cNvCxnSpPr>
            <a:stCxn id="44" idx="2"/>
          </p:cNvCxnSpPr>
          <p:nvPr/>
        </p:nvCxnSpPr>
        <p:spPr>
          <a:xfrm rot="16200000" flipH="1">
            <a:off x="2118403" y="5690308"/>
            <a:ext cx="906668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928926" y="5786454"/>
            <a:ext cx="1484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EventHandler.class</a:t>
            </a:r>
            <a:endParaRPr lang="ko-KR" alt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2928926" y="5572140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GUI.class</a:t>
            </a:r>
            <a:endParaRPr lang="ko-KR" altLang="en-US" sz="1400"/>
          </a:p>
        </p:txBody>
      </p:sp>
      <p:sp>
        <p:nvSpPr>
          <p:cNvPr id="48" name="TextBox 47"/>
          <p:cNvSpPr txBox="1"/>
          <p:nvPr/>
        </p:nvSpPr>
        <p:spPr>
          <a:xfrm>
            <a:off x="2928926" y="5357826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Main.class</a:t>
            </a:r>
            <a:endParaRPr lang="ko-KR" altLang="en-US" sz="1400"/>
          </a:p>
        </p:txBody>
      </p:sp>
      <p:sp>
        <p:nvSpPr>
          <p:cNvPr id="49" name="TextBox 48"/>
          <p:cNvSpPr txBox="1"/>
          <p:nvPr/>
        </p:nvSpPr>
        <p:spPr>
          <a:xfrm>
            <a:off x="2928926" y="6000768"/>
            <a:ext cx="870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</a:rPr>
              <a:t>Tools.class</a:t>
            </a:r>
            <a:endParaRPr lang="ko-KR" altLang="en-US" sz="1400" b="1" i="1">
              <a:solidFill>
                <a:srgbClr val="FF0000"/>
              </a:solidFill>
            </a:endParaRPr>
          </a:p>
        </p:txBody>
      </p:sp>
      <p:cxnSp>
        <p:nvCxnSpPr>
          <p:cNvPr id="50" name="직선 연결선 49"/>
          <p:cNvCxnSpPr>
            <a:endCxn id="48" idx="1"/>
          </p:cNvCxnSpPr>
          <p:nvPr/>
        </p:nvCxnSpPr>
        <p:spPr>
          <a:xfrm>
            <a:off x="2571736" y="550070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endCxn id="47" idx="1"/>
          </p:cNvCxnSpPr>
          <p:nvPr/>
        </p:nvCxnSpPr>
        <p:spPr>
          <a:xfrm>
            <a:off x="2571736" y="571501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endCxn id="46" idx="1"/>
          </p:cNvCxnSpPr>
          <p:nvPr/>
        </p:nvCxnSpPr>
        <p:spPr>
          <a:xfrm>
            <a:off x="2571736" y="592933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endCxn id="49" idx="1"/>
          </p:cNvCxnSpPr>
          <p:nvPr/>
        </p:nvCxnSpPr>
        <p:spPr>
          <a:xfrm>
            <a:off x="2571736" y="6143644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14215" y="3554228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이름은 같지만 경로명이 달라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서도 다른 파일로 취급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 flipH="1" flipV="1">
            <a:off x="3926935" y="3160018"/>
            <a:ext cx="987280" cy="10495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rot="5400000">
            <a:off x="3700688" y="4792999"/>
            <a:ext cx="1511211" cy="10587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슬라이드 번호 개체 틀 5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4914213" y="4066686"/>
            <a:ext cx="2786066" cy="578882"/>
          </a:xfrm>
          <a:prstGeom prst="wedgeRoundRectCallout">
            <a:avLst>
              <a:gd name="adj1" fmla="val -20833"/>
              <a:gd name="adj2" fmla="val 50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Project/</a:t>
            </a:r>
            <a:r>
              <a:rPr lang="en-US" altLang="ko-KR" sz="1400" dirty="0" err="1"/>
              <a:t>FileIO</a:t>
            </a:r>
            <a:r>
              <a:rPr lang="en-US" altLang="ko-KR" sz="1400" dirty="0"/>
              <a:t>/</a:t>
            </a:r>
            <a:r>
              <a:rPr lang="en-US" altLang="ko-KR" sz="1400" dirty="0" err="1"/>
              <a:t>Tools.class</a:t>
            </a:r>
            <a:endParaRPr lang="en-US" altLang="ko-KR" sz="1400" dirty="0"/>
          </a:p>
          <a:p>
            <a:r>
              <a:rPr lang="en-US" altLang="ko-KR" sz="1400" dirty="0"/>
              <a:t>Project/UI/</a:t>
            </a:r>
            <a:r>
              <a:rPr lang="en-US" altLang="ko-KR" sz="1400" dirty="0" err="1"/>
              <a:t>Tools.class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5882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객체를 문자열로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String </a:t>
            </a:r>
            <a:r>
              <a:rPr lang="en-US" altLang="ko-KR" sz="2000" dirty="0" err="1"/>
              <a:t>toString</a:t>
            </a:r>
            <a:r>
              <a:rPr lang="en-US" altLang="ko-KR" sz="2000" dirty="0"/>
              <a:t>()</a:t>
            </a:r>
          </a:p>
          <a:p>
            <a:pPr lvl="1"/>
            <a:r>
              <a:rPr lang="ko-KR" altLang="en-US" sz="1800" dirty="0"/>
              <a:t>객체를 문자열로 반환</a:t>
            </a:r>
            <a:endParaRPr lang="en-US" altLang="ko-KR" sz="1800" dirty="0"/>
          </a:p>
          <a:p>
            <a:pPr lvl="1"/>
            <a:r>
              <a:rPr lang="en-US" altLang="ko-KR" sz="1800" dirty="0"/>
              <a:t>Object </a:t>
            </a:r>
            <a:r>
              <a:rPr lang="ko-KR" altLang="en-US" sz="1800" dirty="0"/>
              <a:t>클래스에 구현된 </a:t>
            </a:r>
            <a:r>
              <a:rPr lang="en-US" altLang="ko-KR" sz="1800" dirty="0" err="1"/>
              <a:t>toString</a:t>
            </a:r>
            <a:r>
              <a:rPr lang="en-US" altLang="ko-KR" sz="1800" dirty="0"/>
              <a:t>()</a:t>
            </a:r>
            <a:r>
              <a:rPr lang="ko-KR" altLang="en-US" sz="1800" dirty="0"/>
              <a:t>이 반환하는 문자열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r>
              <a:rPr lang="en-US" altLang="ko-KR" sz="2000" dirty="0"/>
              <a:t>‘</a:t>
            </a:r>
            <a:r>
              <a:rPr lang="ko-KR" altLang="en-US" sz="2000" dirty="0"/>
              <a:t>객체 </a:t>
            </a:r>
            <a:r>
              <a:rPr lang="en-US" altLang="ko-KR" sz="2000" dirty="0"/>
              <a:t>+ </a:t>
            </a:r>
            <a:r>
              <a:rPr lang="ko-KR" altLang="en-US" sz="2000" dirty="0"/>
              <a:t>문자열</a:t>
            </a:r>
            <a:r>
              <a:rPr lang="en-US" altLang="ko-KR" sz="2000" dirty="0"/>
              <a:t>’</a:t>
            </a:r>
            <a:r>
              <a:rPr lang="ko-KR" altLang="en-US" sz="2000" dirty="0"/>
              <a:t> </a:t>
            </a:r>
            <a:r>
              <a:rPr lang="en-US" altLang="ko-KR" sz="2000" dirty="0"/>
              <a:t>-&gt;</a:t>
            </a:r>
            <a:r>
              <a:rPr lang="ko-KR" altLang="en-US" sz="2000" dirty="0"/>
              <a:t> </a:t>
            </a:r>
            <a:r>
              <a:rPr lang="en-US" altLang="ko-KR" sz="2000" dirty="0"/>
              <a:t>‘</a:t>
            </a:r>
            <a:r>
              <a:rPr lang="ko-KR" altLang="en-US" sz="2000" dirty="0"/>
              <a:t>객체</a:t>
            </a:r>
            <a:r>
              <a:rPr lang="en-US" altLang="ko-KR" sz="2000" dirty="0"/>
              <a:t>.</a:t>
            </a:r>
            <a:r>
              <a:rPr lang="en-US" altLang="ko-KR" sz="2000" dirty="0" err="1"/>
              <a:t>toString</a:t>
            </a:r>
            <a:r>
              <a:rPr lang="en-US" altLang="ko-KR" sz="2000" dirty="0"/>
              <a:t>() + </a:t>
            </a:r>
            <a:r>
              <a:rPr lang="ko-KR" altLang="en-US" sz="2000" dirty="0"/>
              <a:t>문자열</a:t>
            </a:r>
            <a:r>
              <a:rPr lang="en-US" altLang="ko-KR" sz="2000" dirty="0"/>
              <a:t>’</a:t>
            </a:r>
            <a:r>
              <a:rPr lang="ko-KR" altLang="en-US" sz="2000" dirty="0" err="1"/>
              <a:t>로자동변환</a:t>
            </a:r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개발자는 자신만의 </a:t>
            </a:r>
            <a:r>
              <a:rPr lang="en-US" altLang="ko-KR" sz="2000" dirty="0" err="1"/>
              <a:t>toString</a:t>
            </a:r>
            <a:r>
              <a:rPr lang="en-US" altLang="ko-KR" sz="2000" dirty="0"/>
              <a:t>() </a:t>
            </a:r>
            <a:r>
              <a:rPr lang="ko-KR" altLang="en-US" sz="2000" dirty="0"/>
              <a:t>작성 필요</a:t>
            </a:r>
            <a:endParaRPr lang="en-US" altLang="ko-KR" sz="2000" dirty="0"/>
          </a:p>
          <a:p>
            <a:pPr lvl="1"/>
            <a:r>
              <a:rPr lang="en-US" altLang="ko-KR" sz="1600" dirty="0"/>
              <a:t>Object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toString</a:t>
            </a:r>
            <a:r>
              <a:rPr lang="en-US" altLang="ko-KR" sz="1600" dirty="0"/>
              <a:t>() </a:t>
            </a:r>
            <a:r>
              <a:rPr lang="ko-KR" altLang="en-US" sz="1600" dirty="0" err="1"/>
              <a:t>오버라이딩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83776" y="4005064"/>
            <a:ext cx="6584816" cy="830997"/>
            <a:chOff x="1210153" y="5075137"/>
            <a:chExt cx="6584816" cy="830997"/>
          </a:xfrm>
        </p:grpSpPr>
        <p:sp>
          <p:nvSpPr>
            <p:cNvPr id="4" name="TextBox 3"/>
            <p:cNvSpPr txBox="1"/>
            <p:nvPr/>
          </p:nvSpPr>
          <p:spPr>
            <a:xfrm>
              <a:off x="1210153" y="5075137"/>
              <a:ext cx="2508635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altLang="ko-KR" sz="1600" dirty="0"/>
                <a:t>Point p = new Point(2,3);</a:t>
              </a:r>
            </a:p>
            <a:p>
              <a:pPr marL="0" lvl="1"/>
              <a:r>
                <a:rPr lang="en-US" altLang="ko-KR" sz="1600" dirty="0" err="1"/>
                <a:t>System.out.println</a:t>
              </a:r>
              <a:r>
                <a:rPr lang="en-US" altLang="ko-KR" sz="1600" dirty="0"/>
                <a:t>(p);</a:t>
              </a:r>
            </a:p>
            <a:p>
              <a:pPr marL="0" lvl="1"/>
              <a:r>
                <a:rPr lang="en-US" altLang="ko-KR" sz="1600" dirty="0"/>
                <a:t>String s = p + "</a:t>
              </a:r>
              <a:r>
                <a:rPr lang="ko-KR" altLang="en-US" sz="1600" dirty="0"/>
                <a:t>점</a:t>
              </a:r>
              <a:r>
                <a:rPr lang="en-US" altLang="ko-KR" sz="1600" dirty="0"/>
                <a:t>";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67739" y="5075137"/>
              <a:ext cx="3227230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lvl="1"/>
              <a:endParaRPr lang="en-US" altLang="ko-KR" sz="1600" dirty="0"/>
            </a:p>
            <a:p>
              <a:pPr marL="0" lvl="1"/>
              <a:r>
                <a:rPr lang="en-US" altLang="ko-KR" sz="1600" dirty="0" err="1"/>
                <a:t>System.out.println</a:t>
              </a:r>
              <a:r>
                <a:rPr lang="en-US" altLang="ko-KR" sz="1600" dirty="0"/>
                <a:t>(</a:t>
              </a:r>
              <a:r>
                <a:rPr lang="en-US" altLang="ko-KR" sz="1600" b="1" dirty="0" err="1"/>
                <a:t>p.toString</a:t>
              </a:r>
              <a:r>
                <a:rPr lang="en-US" altLang="ko-KR" sz="1600" b="1" dirty="0"/>
                <a:t>()</a:t>
              </a:r>
              <a:r>
                <a:rPr lang="en-US" altLang="ko-KR" sz="1600" dirty="0"/>
                <a:t>);</a:t>
              </a:r>
            </a:p>
            <a:p>
              <a:pPr marL="0" lvl="1"/>
              <a:r>
                <a:rPr lang="en-US" altLang="ko-KR" sz="1600" dirty="0"/>
                <a:t>String s = </a:t>
              </a:r>
              <a:r>
                <a:rPr lang="en-US" altLang="ko-KR" sz="1600" b="1" dirty="0" err="1"/>
                <a:t>p.toString</a:t>
              </a:r>
              <a:r>
                <a:rPr lang="en-US" altLang="ko-KR" sz="1600" b="1" dirty="0"/>
                <a:t>()</a:t>
              </a:r>
              <a:r>
                <a:rPr lang="en-US" altLang="ko-KR" sz="1600" dirty="0"/>
                <a:t>+ "</a:t>
              </a:r>
              <a:r>
                <a:rPr lang="ko-KR" altLang="en-US" sz="1600" dirty="0"/>
                <a:t>점</a:t>
              </a:r>
              <a:r>
                <a:rPr lang="en-US" altLang="ko-KR" sz="1600" dirty="0"/>
                <a:t>"; </a:t>
              </a:r>
            </a:p>
          </p:txBody>
        </p:sp>
        <p:cxnSp>
          <p:nvCxnSpPr>
            <p:cNvPr id="7" name="직선 화살표 연결선 6"/>
            <p:cNvCxnSpPr>
              <a:stCxn id="4" idx="3"/>
              <a:endCxn id="5" idx="1"/>
            </p:cNvCxnSpPr>
            <p:nvPr/>
          </p:nvCxnSpPr>
          <p:spPr>
            <a:xfrm>
              <a:off x="3718788" y="5490636"/>
              <a:ext cx="84895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837730" y="5216917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변환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641362" y="4910730"/>
            <a:ext cx="322723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Point@15db9742</a:t>
            </a:r>
            <a:r>
              <a:rPr lang="ko-KR" altLang="en-US" sz="1400" dirty="0"/>
              <a:t>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2492896"/>
            <a:ext cx="685932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>
                <a:latin typeface="+mn-ea"/>
              </a:rPr>
              <a:t>public String </a:t>
            </a:r>
            <a:r>
              <a:rPr lang="en-US" altLang="ko-KR" sz="1600" dirty="0" err="1">
                <a:latin typeface="+mn-ea"/>
              </a:rPr>
              <a:t>toString</a:t>
            </a:r>
            <a:r>
              <a:rPr lang="en-US" altLang="ko-KR" sz="1600" dirty="0">
                <a:latin typeface="+mn-ea"/>
              </a:rPr>
              <a:t>() {</a:t>
            </a:r>
          </a:p>
          <a:p>
            <a:pPr defTabSz="180000"/>
            <a:r>
              <a:rPr lang="en-US" altLang="ko-KR" sz="1600" dirty="0">
                <a:latin typeface="+mn-ea"/>
              </a:rPr>
              <a:t>	return </a:t>
            </a:r>
            <a:r>
              <a:rPr lang="en-US" altLang="ko-KR" sz="1600" dirty="0" err="1">
                <a:latin typeface="+mn-ea"/>
              </a:rPr>
              <a:t>getClass</a:t>
            </a:r>
            <a:r>
              <a:rPr lang="en-US" altLang="ko-KR" sz="1600" dirty="0">
                <a:latin typeface="+mn-ea"/>
              </a:rPr>
              <a:t>().</a:t>
            </a:r>
            <a:r>
              <a:rPr lang="en-US" altLang="ko-KR" sz="1600" dirty="0" err="1">
                <a:latin typeface="+mn-ea"/>
              </a:rPr>
              <a:t>getName</a:t>
            </a:r>
            <a:r>
              <a:rPr lang="en-US" altLang="ko-KR" sz="1600" dirty="0">
                <a:latin typeface="+mn-ea"/>
              </a:rPr>
              <a:t>() +"@" + </a:t>
            </a:r>
            <a:r>
              <a:rPr lang="en-US" altLang="ko-KR" sz="1600" dirty="0" err="1">
                <a:latin typeface="+mn-ea"/>
              </a:rPr>
              <a:t>Integer.toHexString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hashCode</a:t>
            </a:r>
            <a:r>
              <a:rPr lang="en-US" altLang="ko-KR" sz="1600" dirty="0">
                <a:latin typeface="+mn-ea"/>
              </a:rPr>
              <a:t>());</a:t>
            </a:r>
          </a:p>
          <a:p>
            <a:pPr defTabSz="180000"/>
            <a:r>
              <a:rPr lang="en-US" altLang="ko-KR" sz="1600" dirty="0">
                <a:latin typeface="+mn-ea"/>
              </a:rPr>
              <a:t>}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982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6-2 : Point </a:t>
            </a:r>
            <a:r>
              <a:rPr lang="ko-KR" altLang="en-US" dirty="0"/>
              <a:t>클래스에 </a:t>
            </a:r>
            <a:r>
              <a:rPr lang="en-US" altLang="ko-KR" dirty="0" err="1"/>
              <a:t>toString</a:t>
            </a:r>
            <a:r>
              <a:rPr lang="en-US" altLang="ko-KR" dirty="0"/>
              <a:t>() </a:t>
            </a:r>
            <a:r>
              <a:rPr lang="ko-KR" altLang="en-US" dirty="0"/>
              <a:t>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4674" y="1763519"/>
            <a:ext cx="6351582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Point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private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x, y;</a:t>
            </a:r>
          </a:p>
          <a:p>
            <a:pPr defTabSz="180000"/>
            <a:r>
              <a:rPr lang="fr-FR" altLang="ko-KR" sz="1400" dirty="0"/>
              <a:t>	public Point(int x, int y)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this.x</a:t>
            </a:r>
            <a:r>
              <a:rPr lang="en-US" altLang="ko-KR" sz="1400" dirty="0"/>
              <a:t> = x;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b="1" dirty="0"/>
              <a:t>	public String </a:t>
            </a:r>
            <a:r>
              <a:rPr lang="en-US" altLang="ko-KR" sz="1400" b="1" dirty="0" err="1"/>
              <a:t>toString</a:t>
            </a:r>
            <a:r>
              <a:rPr lang="en-US" altLang="ko-KR" sz="1400" b="1" dirty="0"/>
              <a:t>() {</a:t>
            </a:r>
          </a:p>
          <a:p>
            <a:pPr defTabSz="180000"/>
            <a:r>
              <a:rPr lang="en-US" altLang="ko-KR" sz="1400" b="1" dirty="0"/>
              <a:t>		return "Point(" + x + "," + y + ")";</a:t>
            </a:r>
          </a:p>
          <a:p>
            <a:pPr defTabSz="180000"/>
            <a:r>
              <a:rPr lang="en-US" altLang="ko-KR" sz="1400" b="1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ToStringEx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Point p = new Point(2,3);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p.toString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/>
              <a:t>p</a:t>
            </a:r>
            <a:r>
              <a:rPr lang="en-US" altLang="ko-KR" sz="1400" dirty="0"/>
              <a:t>); // p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p.toString</a:t>
            </a:r>
            <a:r>
              <a:rPr lang="en-US" altLang="ko-KR" sz="1400" dirty="0"/>
              <a:t>()</a:t>
            </a:r>
            <a:r>
              <a:rPr lang="ko-KR" altLang="en-US" sz="1400" dirty="0"/>
              <a:t>으로 자동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/>
              <a:t>p</a:t>
            </a:r>
            <a:r>
              <a:rPr lang="en-US" altLang="ko-KR" sz="1400" dirty="0"/>
              <a:t>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."); // </a:t>
            </a:r>
            <a:r>
              <a:rPr lang="en-US" altLang="ko-KR" sz="1400" dirty="0" err="1"/>
              <a:t>p.toString</a:t>
            </a:r>
            <a:r>
              <a:rPr lang="en-US" altLang="ko-KR" sz="1400" dirty="0"/>
              <a:t>()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"</a:t>
            </a:r>
            <a:r>
              <a:rPr lang="ko-KR" altLang="en-US" sz="1400" dirty="0"/>
              <a:t>로 자동 변환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7069576" y="5210616"/>
            <a:ext cx="1584176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Point(2,3)</a:t>
            </a:r>
          </a:p>
          <a:p>
            <a:r>
              <a:rPr lang="en-US" altLang="ko-KR" sz="1400" dirty="0"/>
              <a:t>Point(2,3)</a:t>
            </a:r>
          </a:p>
          <a:p>
            <a:r>
              <a:rPr lang="en-US" altLang="ko-KR" sz="1400" dirty="0"/>
              <a:t>Point(2,3)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995336" y="2708920"/>
            <a:ext cx="3528992" cy="432048"/>
          </a:xfrm>
          <a:prstGeom prst="wedgeRoundRectCallout">
            <a:avLst>
              <a:gd name="adj1" fmla="val -81441"/>
              <a:gd name="adj2" fmla="val 685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Point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객체를 문자열로 </a:t>
            </a:r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리턴하는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toString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()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작성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24675" y="1320836"/>
            <a:ext cx="66396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객체를 문자열로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toString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2822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비교와 </a:t>
            </a:r>
            <a:r>
              <a:rPr lang="en-US" altLang="ko-KR" dirty="0"/>
              <a:t>equals()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340769"/>
            <a:ext cx="3886200" cy="95156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== </a:t>
            </a:r>
            <a:r>
              <a:rPr lang="ko-KR" altLang="en-US" sz="2000" dirty="0"/>
              <a:t>연산자</a:t>
            </a:r>
            <a:endParaRPr lang="en-US" altLang="ko-KR" sz="2000" dirty="0"/>
          </a:p>
          <a:p>
            <a:pPr lvl="1"/>
            <a:r>
              <a:rPr lang="ko-KR" altLang="en-US" sz="1800" dirty="0"/>
              <a:t>두 개의 </a:t>
            </a:r>
            <a:r>
              <a:rPr lang="ko-KR" altLang="en-US" sz="1800" dirty="0" err="1"/>
              <a:t>레퍼런스</a:t>
            </a:r>
            <a:r>
              <a:rPr lang="ko-KR" altLang="en-US" sz="1800" dirty="0"/>
              <a:t> 비교</a:t>
            </a:r>
            <a:endParaRPr lang="en-US" altLang="ko-KR" sz="1800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2"/>
          </p:nvPr>
        </p:nvSpPr>
        <p:spPr>
          <a:xfrm>
            <a:off x="4844901" y="1340768"/>
            <a:ext cx="3886200" cy="990455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boolean</a:t>
            </a:r>
            <a:r>
              <a:rPr lang="en-US" altLang="ko-KR" sz="2000" dirty="0"/>
              <a:t> equals(Object </a:t>
            </a:r>
            <a:r>
              <a:rPr lang="en-US" altLang="ko-KR" sz="2000" dirty="0" err="1"/>
              <a:t>obj</a:t>
            </a:r>
            <a:r>
              <a:rPr lang="en-US" altLang="ko-KR" sz="2000" dirty="0"/>
              <a:t>) </a:t>
            </a:r>
          </a:p>
          <a:p>
            <a:pPr lvl="1"/>
            <a:r>
              <a:rPr lang="ko-KR" altLang="en-US" sz="1700" dirty="0"/>
              <a:t>객체 내용이 같은지 비교</a:t>
            </a:r>
            <a:endParaRPr lang="en-US" altLang="ko-KR" sz="1700" dirty="0"/>
          </a:p>
        </p:txBody>
      </p:sp>
      <p:sp>
        <p:nvSpPr>
          <p:cNvPr id="55" name="슬라이드 번호 개체 틀 5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42844" y="2276872"/>
            <a:ext cx="8847650" cy="4309447"/>
            <a:chOff x="142844" y="2276872"/>
            <a:chExt cx="8847650" cy="4309447"/>
          </a:xfrm>
        </p:grpSpPr>
        <p:sp>
          <p:nvSpPr>
            <p:cNvPr id="4" name="TextBox 3"/>
            <p:cNvSpPr txBox="1"/>
            <p:nvPr/>
          </p:nvSpPr>
          <p:spPr>
            <a:xfrm>
              <a:off x="3780632" y="2276872"/>
              <a:ext cx="2428892" cy="13849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defTabSz="180000"/>
              <a:r>
                <a:rPr lang="en-US" altLang="ko-KR" sz="1200" dirty="0"/>
                <a:t>Point a = new Point(2,3);</a:t>
              </a:r>
            </a:p>
            <a:p>
              <a:pPr defTabSz="180000"/>
              <a:r>
                <a:rPr lang="en-US" altLang="ko-KR" sz="1200" dirty="0"/>
                <a:t>Point b = new Point(2,3);</a:t>
              </a:r>
            </a:p>
            <a:p>
              <a:pPr defTabSz="180000"/>
              <a:r>
                <a:rPr lang="en-US" altLang="ko-KR" sz="1200" dirty="0"/>
                <a:t>Point c = a;</a:t>
              </a:r>
            </a:p>
            <a:p>
              <a:pPr defTabSz="180000"/>
              <a:r>
                <a:rPr lang="en-US" altLang="ko-KR" sz="1200" b="1" dirty="0"/>
                <a:t>if(a == b) </a:t>
              </a:r>
              <a:r>
                <a:rPr lang="en-US" altLang="ko-KR" sz="1200" dirty="0"/>
                <a:t>// false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("a==b");</a:t>
              </a:r>
            </a:p>
            <a:p>
              <a:pPr defTabSz="180000"/>
              <a:r>
                <a:rPr lang="en-US" altLang="ko-KR" sz="1200" b="1" dirty="0"/>
                <a:t>if(a == c) </a:t>
              </a:r>
              <a:r>
                <a:rPr lang="en-US" altLang="ko-KR" sz="1200" dirty="0"/>
                <a:t>// true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("a==c");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08864" y="2276872"/>
              <a:ext cx="2428876" cy="13849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200" dirty="0"/>
                <a:t>class Point {</a:t>
              </a:r>
            </a:p>
            <a:p>
              <a:pPr defTabSz="180000"/>
              <a:r>
                <a:rPr lang="en-US" altLang="ko-KR" sz="1200" dirty="0"/>
                <a:t>	private 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y;</a:t>
              </a:r>
            </a:p>
            <a:p>
              <a:pPr defTabSz="180000"/>
              <a:r>
                <a:rPr lang="en-US" altLang="ko-KR" sz="1200" dirty="0"/>
                <a:t>	public Point(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y) {</a:t>
              </a:r>
            </a:p>
            <a:p>
              <a:pPr defTabSz="180000"/>
              <a:r>
                <a:rPr lang="en-US" altLang="ko-KR" sz="1200" dirty="0"/>
                <a:t>		</a:t>
              </a:r>
              <a:r>
                <a:rPr lang="en-US" altLang="ko-KR" sz="1200" dirty="0" err="1"/>
                <a:t>this.x</a:t>
              </a:r>
              <a:r>
                <a:rPr lang="en-US" altLang="ko-KR" sz="1200" dirty="0"/>
                <a:t> = x; </a:t>
              </a:r>
              <a:r>
                <a:rPr lang="en-US" altLang="ko-KR" sz="1200" dirty="0" err="1"/>
                <a:t>this.y</a:t>
              </a:r>
              <a:r>
                <a:rPr lang="en-US" altLang="ko-KR" sz="1200" dirty="0"/>
                <a:t> = y;</a:t>
              </a:r>
            </a:p>
            <a:p>
              <a:pPr defTabSz="180000"/>
              <a:r>
                <a:rPr lang="en-US" altLang="ko-KR" sz="1200" dirty="0"/>
                <a:t>	}</a:t>
              </a:r>
            </a:p>
            <a:p>
              <a:pPr defTabSz="180000"/>
              <a:r>
                <a:rPr lang="en-US" altLang="ko-KR" sz="1200" dirty="0"/>
                <a:t>}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51520" y="4275033"/>
              <a:ext cx="2988996" cy="23083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200" dirty="0"/>
                <a:t>class Point {</a:t>
              </a:r>
            </a:p>
            <a:p>
              <a:pPr defTabSz="180000"/>
              <a:r>
                <a:rPr lang="en-US" altLang="ko-KR" sz="1200" dirty="0"/>
                <a:t>	private 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y;</a:t>
              </a:r>
            </a:p>
            <a:p>
              <a:pPr defTabSz="180000"/>
              <a:r>
                <a:rPr lang="en-US" altLang="ko-KR" sz="1200" dirty="0"/>
                <a:t>	public Point(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y) {</a:t>
              </a:r>
            </a:p>
            <a:p>
              <a:pPr defTabSz="180000"/>
              <a:r>
                <a:rPr lang="en-US" altLang="ko-KR" sz="1200" dirty="0"/>
                <a:t>		</a:t>
              </a:r>
              <a:r>
                <a:rPr lang="en-US" altLang="ko-KR" sz="1200" dirty="0" err="1"/>
                <a:t>this.x</a:t>
              </a:r>
              <a:r>
                <a:rPr lang="en-US" altLang="ko-KR" sz="1200" dirty="0"/>
                <a:t> = x; </a:t>
              </a:r>
              <a:r>
                <a:rPr lang="en-US" altLang="ko-KR" sz="1200" dirty="0" err="1"/>
                <a:t>this.y</a:t>
              </a:r>
              <a:r>
                <a:rPr lang="en-US" altLang="ko-KR" sz="1200" dirty="0"/>
                <a:t> = y;</a:t>
              </a:r>
            </a:p>
            <a:p>
              <a:pPr defTabSz="180000"/>
              <a:r>
                <a:rPr lang="en-US" altLang="ko-KR" sz="1200" dirty="0"/>
                <a:t>	}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/>
                <a:t>public </a:t>
              </a:r>
              <a:r>
                <a:rPr lang="en-US" altLang="ko-KR" sz="1200" b="1" dirty="0" err="1"/>
                <a:t>boolean</a:t>
              </a:r>
              <a:r>
                <a:rPr lang="en-US" altLang="ko-KR" sz="1200" b="1" dirty="0"/>
                <a:t> equals(Object obj) {</a:t>
              </a:r>
            </a:p>
            <a:p>
              <a:pPr defTabSz="180000"/>
              <a:r>
                <a:rPr lang="en-US" altLang="ko-KR" sz="1200" dirty="0"/>
                <a:t>		Point p = (Point)</a:t>
              </a:r>
              <a:r>
                <a:rPr lang="en-US" altLang="ko-KR" sz="1200" dirty="0" err="1"/>
                <a:t>obj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	if(x == </a:t>
              </a:r>
              <a:r>
                <a:rPr lang="en-US" altLang="ko-KR" sz="1200" dirty="0" err="1"/>
                <a:t>p.x</a:t>
              </a:r>
              <a:r>
                <a:rPr lang="en-US" altLang="ko-KR" sz="1200" dirty="0"/>
                <a:t> &amp;&amp; y == </a:t>
              </a:r>
              <a:r>
                <a:rPr lang="en-US" altLang="ko-KR" sz="1200" dirty="0" err="1"/>
                <a:t>p.y</a:t>
              </a:r>
              <a:r>
                <a:rPr lang="en-US" altLang="ko-KR" sz="1200" dirty="0"/>
                <a:t>) </a:t>
              </a:r>
            </a:p>
            <a:p>
              <a:pPr defTabSz="180000"/>
              <a:r>
                <a:rPr lang="en-US" altLang="ko-KR" sz="1200" dirty="0"/>
                <a:t>			return true;</a:t>
              </a:r>
            </a:p>
            <a:p>
              <a:pPr defTabSz="180000"/>
              <a:r>
                <a:rPr lang="en-US" altLang="ko-KR" sz="1200" dirty="0"/>
                <a:t>		else return false;</a:t>
              </a:r>
            </a:p>
            <a:p>
              <a:pPr defTabSz="180000"/>
              <a:r>
                <a:rPr lang="en-US" altLang="ko-KR" sz="1200" b="1" dirty="0"/>
                <a:t>	}</a:t>
              </a:r>
            </a:p>
            <a:p>
              <a:pPr defTabSz="180000"/>
              <a:r>
                <a:rPr lang="en-US" altLang="ko-KR" sz="1200" dirty="0"/>
                <a:t>}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57804" y="4268776"/>
              <a:ext cx="2857520" cy="19685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defTabSz="180000"/>
              <a:r>
                <a:rPr lang="en-US" altLang="ko-KR" sz="1200" dirty="0"/>
                <a:t>Point a = new Point(2,3);</a:t>
              </a:r>
            </a:p>
            <a:p>
              <a:pPr defTabSz="180000"/>
              <a:r>
                <a:rPr lang="en-US" altLang="ko-KR" sz="1200" dirty="0"/>
                <a:t>Point b = new Point(2,3);</a:t>
              </a:r>
            </a:p>
            <a:p>
              <a:pPr defTabSz="180000"/>
              <a:r>
                <a:rPr lang="en-US" altLang="ko-KR" sz="1200" dirty="0"/>
                <a:t>Point c =  new Point(3,4);</a:t>
              </a:r>
            </a:p>
            <a:p>
              <a:pPr defTabSz="180000"/>
              <a:endParaRPr lang="en-US" altLang="ko-KR" sz="1200" dirty="0"/>
            </a:p>
            <a:p>
              <a:pPr defTabSz="180000"/>
              <a:r>
                <a:rPr lang="en-US" altLang="ko-KR" sz="1200" b="1" dirty="0"/>
                <a:t>if(a == b) </a:t>
              </a:r>
              <a:r>
                <a:rPr lang="en-US" altLang="ko-KR" sz="1200" dirty="0"/>
                <a:t>// false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("a==b");</a:t>
              </a:r>
            </a:p>
            <a:p>
              <a:pPr defTabSz="180000"/>
              <a:r>
                <a:rPr lang="en-US" altLang="ko-KR" sz="1200" b="1" dirty="0"/>
                <a:t>if(</a:t>
              </a:r>
              <a:r>
                <a:rPr lang="en-US" altLang="ko-KR" sz="1200" b="1" dirty="0" err="1"/>
                <a:t>a.equals</a:t>
              </a:r>
              <a:r>
                <a:rPr lang="en-US" altLang="ko-KR" sz="1200" b="1" dirty="0"/>
                <a:t>(b))</a:t>
              </a:r>
              <a:r>
                <a:rPr lang="en-US" altLang="ko-KR" sz="1200" dirty="0"/>
                <a:t> // true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 is equal to b");</a:t>
              </a:r>
            </a:p>
            <a:p>
              <a:pPr defTabSz="180000"/>
              <a:r>
                <a:rPr lang="en-US" altLang="ko-KR" sz="1200" b="1" dirty="0"/>
                <a:t>if(</a:t>
              </a:r>
              <a:r>
                <a:rPr lang="en-US" altLang="ko-KR" sz="1200" b="1" dirty="0" err="1"/>
                <a:t>a.equals</a:t>
              </a:r>
              <a:r>
                <a:rPr lang="en-US" altLang="ko-KR" sz="1200" b="1" dirty="0"/>
                <a:t>(c)) </a:t>
              </a:r>
              <a:r>
                <a:rPr lang="en-US" altLang="ko-KR" sz="1200" dirty="0"/>
                <a:t>// false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 is equal to c");</a:t>
              </a:r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142844" y="4125900"/>
              <a:ext cx="8786874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3780632" y="3704296"/>
              <a:ext cx="2428892" cy="276999"/>
            </a:xfrm>
            <a:prstGeom prst="rect">
              <a:avLst/>
            </a:prstGeom>
            <a:solidFill>
              <a:srgbClr val="DAEEC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a==c</a:t>
              </a:r>
              <a:endParaRPr lang="ko-KR" altLang="en-US" sz="12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357803" y="6309320"/>
              <a:ext cx="2857521" cy="276999"/>
            </a:xfrm>
            <a:prstGeom prst="rect">
              <a:avLst/>
            </a:prstGeom>
            <a:solidFill>
              <a:srgbClr val="DAEEC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a is equal to b</a:t>
              </a:r>
              <a:endParaRPr lang="ko-KR" altLang="en-US" sz="1200" dirty="0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6973" y="2296051"/>
              <a:ext cx="2403143" cy="136581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4564788"/>
              <a:ext cx="2474278" cy="1429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0731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6-3 : Point </a:t>
            </a:r>
            <a:r>
              <a:rPr lang="ko-KR" altLang="en-US" dirty="0"/>
              <a:t>클래스에 </a:t>
            </a:r>
            <a:r>
              <a:rPr lang="en-US" altLang="ko-KR" dirty="0"/>
              <a:t>equals() </a:t>
            </a:r>
            <a:r>
              <a:rPr lang="ko-KR" altLang="en-US" dirty="0"/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1472" y="1849530"/>
            <a:ext cx="3600400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Point {</a:t>
            </a:r>
          </a:p>
          <a:p>
            <a:pPr defTabSz="180000"/>
            <a:r>
              <a:rPr lang="en-US" altLang="ko-KR" sz="1400" dirty="0"/>
              <a:t>	private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x, y;</a:t>
            </a:r>
          </a:p>
          <a:p>
            <a:pPr defTabSz="180000"/>
            <a:r>
              <a:rPr lang="fr-FR" altLang="ko-KR" sz="1400" dirty="0"/>
              <a:t>	public Point(int x, int y)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this.x</a:t>
            </a:r>
            <a:r>
              <a:rPr lang="en-US" altLang="ko-KR" sz="1400" dirty="0"/>
              <a:t> = x; 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b="1" dirty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equals(Object 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/>
              <a:t>		Point p = (Point)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if(x == </a:t>
            </a:r>
            <a:r>
              <a:rPr lang="en-US" altLang="ko-KR" sz="1400" dirty="0" err="1"/>
              <a:t>p.x</a:t>
            </a:r>
            <a:r>
              <a:rPr lang="en-US" altLang="ko-KR" sz="1400" dirty="0"/>
              <a:t> &amp;&amp; y == </a:t>
            </a:r>
            <a:r>
              <a:rPr lang="en-US" altLang="ko-KR" sz="1400" dirty="0" err="1"/>
              <a:t>p.y</a:t>
            </a:r>
            <a:r>
              <a:rPr lang="en-US" altLang="ko-KR" sz="1400" dirty="0"/>
              <a:t>) return true;</a:t>
            </a:r>
          </a:p>
          <a:p>
            <a:pPr defTabSz="180000"/>
            <a:r>
              <a:rPr lang="en-US" altLang="ko-KR" sz="1400" dirty="0"/>
              <a:t>		else return false;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472" y="1340768"/>
            <a:ext cx="78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두 점의 좌표가 같으면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true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equals()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83968" y="1849530"/>
            <a:ext cx="3960440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Point a = new Point(2,3);</a:t>
            </a:r>
          </a:p>
          <a:p>
            <a:pPr defTabSz="180000"/>
            <a:r>
              <a:rPr lang="en-US" altLang="ko-KR" sz="1400" dirty="0"/>
              <a:t>		Point b = new Point(2,3);</a:t>
            </a:r>
          </a:p>
          <a:p>
            <a:pPr defTabSz="180000"/>
            <a:r>
              <a:rPr lang="en-US" altLang="ko-KR" sz="1400" dirty="0"/>
              <a:t>		Point c = new Point(3,4);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	if(a == b) // false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("a==b");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a.equals</a:t>
            </a:r>
            <a:r>
              <a:rPr lang="en-US" altLang="ko-KR" sz="1400" b="1" dirty="0"/>
              <a:t>(b)</a:t>
            </a:r>
            <a:r>
              <a:rPr lang="en-US" altLang="ko-KR" sz="1400" dirty="0"/>
              <a:t>) // true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a.equals</a:t>
            </a:r>
            <a:r>
              <a:rPr lang="en-US" altLang="ko-KR" sz="1400" b="1" dirty="0"/>
              <a:t>(c)</a:t>
            </a:r>
            <a:r>
              <a:rPr lang="en-US" altLang="ko-KR" sz="1400" dirty="0"/>
              <a:t>) // false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83968" y="5137447"/>
            <a:ext cx="396044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30234"/>
            <a:ext cx="2474278" cy="14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3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6-4 : </a:t>
            </a:r>
            <a:r>
              <a:rPr lang="en-US" altLang="ko-KR" dirty="0" err="1"/>
              <a:t>Rect</a:t>
            </a:r>
            <a:r>
              <a:rPr lang="en-US" altLang="ko-KR" dirty="0"/>
              <a:t> </a:t>
            </a:r>
            <a:r>
              <a:rPr lang="ko-KR" altLang="en-US" dirty="0"/>
              <a:t>클래스와 </a:t>
            </a:r>
            <a:r>
              <a:rPr lang="en-US" altLang="ko-KR" dirty="0"/>
              <a:t>equals() </a:t>
            </a:r>
            <a:r>
              <a:rPr lang="ko-KR" altLang="en-US" dirty="0"/>
              <a:t>만들기 연습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11560" y="2204864"/>
            <a:ext cx="3600400" cy="33855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private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width;</a:t>
            </a:r>
          </a:p>
          <a:p>
            <a:pPr defTabSz="180000"/>
            <a:r>
              <a:rPr lang="en-US" altLang="ko-KR" sz="1400" dirty="0"/>
              <a:t>	private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height;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width,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height)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this.width</a:t>
            </a:r>
            <a:r>
              <a:rPr lang="en-US" altLang="ko-KR" sz="1400" dirty="0"/>
              <a:t> = width; 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this.height</a:t>
            </a:r>
            <a:r>
              <a:rPr lang="en-US" altLang="ko-KR" sz="1400" dirty="0"/>
              <a:t> = height;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b="1" dirty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equals(Object 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p = (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)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	if (width*height == </a:t>
            </a:r>
            <a:r>
              <a:rPr lang="en-US" altLang="ko-KR" sz="1400" dirty="0" err="1"/>
              <a:t>p.width</a:t>
            </a:r>
            <a:r>
              <a:rPr lang="en-US" altLang="ko-KR" sz="1400" dirty="0"/>
              <a:t>*</a:t>
            </a:r>
            <a:r>
              <a:rPr lang="en-US" altLang="ko-KR" sz="1400" dirty="0" err="1"/>
              <a:t>p.height</a:t>
            </a:r>
            <a:r>
              <a:rPr lang="en-US" altLang="ko-KR" sz="1400" dirty="0"/>
              <a:t>)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dirty="0"/>
              <a:t>return true;</a:t>
            </a:r>
          </a:p>
          <a:p>
            <a:pPr defTabSz="180000"/>
            <a:r>
              <a:rPr lang="en-US" altLang="ko-KR" sz="1400" dirty="0"/>
              <a:t>		else </a:t>
            </a:r>
          </a:p>
          <a:p>
            <a:pPr defTabSz="180000"/>
            <a:r>
              <a:rPr lang="en-US" altLang="ko-KR" sz="1400" dirty="0"/>
              <a:t>			return false;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472" y="1340768"/>
            <a:ext cx="7858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타입의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width(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height(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높이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가지는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면적이 같으면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두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객체가 같은 것으로 판별하는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equals()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너비와 높이를 받아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width, height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초기화하라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55976" y="2204864"/>
            <a:ext cx="381642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a = new 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(2,3);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b = new 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(3,2);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c = new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(3,4);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a.equals</a:t>
            </a:r>
            <a:r>
              <a:rPr lang="en-US" altLang="ko-KR" sz="1400" b="1" dirty="0"/>
              <a:t>(b)</a:t>
            </a:r>
            <a:r>
              <a:rPr lang="en-US" altLang="ko-KR" sz="1400" dirty="0"/>
              <a:t>) 	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 err="1"/>
              <a:t>a.equals</a:t>
            </a:r>
            <a:r>
              <a:rPr lang="en-US" altLang="ko-KR" sz="1400" dirty="0"/>
              <a:t>(c))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 err="1"/>
              <a:t>b.equals</a:t>
            </a:r>
            <a:r>
              <a:rPr lang="en-US" altLang="ko-KR" sz="1400" dirty="0"/>
              <a:t>(c))</a:t>
            </a:r>
          </a:p>
          <a:p>
            <a:pPr defTabSz="180000"/>
            <a:r>
              <a:rPr lang="en-US" altLang="ko-KR" sz="1400" dirty="0"/>
              <a:t>		 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("b is equal to c");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5976" y="5301208"/>
            <a:ext cx="381642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30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Wrapper </a:t>
            </a:r>
            <a:r>
              <a:rPr lang="ko-KR" altLang="en-US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285860"/>
            <a:ext cx="8298504" cy="5167476"/>
          </a:xfrm>
        </p:spPr>
        <p:txBody>
          <a:bodyPr>
            <a:normAutofit/>
          </a:bodyPr>
          <a:lstStyle/>
          <a:p>
            <a:r>
              <a:rPr lang="ko-KR" altLang="en-US" dirty="0"/>
              <a:t>자바의 기본 타입을 클래스화한</a:t>
            </a:r>
            <a:r>
              <a:rPr lang="en-US" altLang="ko-KR" dirty="0"/>
              <a:t> 8</a:t>
            </a:r>
            <a:r>
              <a:rPr lang="ko-KR" altLang="en-US" dirty="0"/>
              <a:t>개 클래스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이름이 </a:t>
            </a:r>
            <a:r>
              <a:rPr lang="en-US" altLang="ko-KR" dirty="0"/>
              <a:t>Wrapper</a:t>
            </a:r>
            <a:r>
              <a:rPr lang="ko-KR" altLang="en-US" dirty="0"/>
              <a:t>인 클래스는 존재하지 않음</a:t>
            </a:r>
            <a:endParaRPr lang="en-US" altLang="ko-KR" dirty="0"/>
          </a:p>
          <a:p>
            <a:pPr lvl="1"/>
            <a:r>
              <a:rPr lang="ko-KR" altLang="en-US" dirty="0"/>
              <a:t>용도</a:t>
            </a:r>
            <a:endParaRPr lang="en-US" altLang="ko-KR" dirty="0"/>
          </a:p>
          <a:p>
            <a:pPr lvl="2"/>
            <a:r>
              <a:rPr lang="ko-KR" altLang="en-US" dirty="0"/>
              <a:t>기본 타입의 값을 객체로 다룰 수 있게 함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44824"/>
            <a:ext cx="8346822" cy="9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62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Wrapper </a:t>
            </a:r>
            <a:r>
              <a:rPr lang="ko-KR" altLang="en-US"/>
              <a:t>객체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타입의 값으로 </a:t>
            </a:r>
            <a:r>
              <a:rPr lang="en-US" altLang="ko-KR" dirty="0"/>
              <a:t>Wrapper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문자열로</a:t>
            </a:r>
            <a:r>
              <a:rPr lang="en-US" altLang="ko-KR" dirty="0"/>
              <a:t> Wrapper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marL="411480" lvl="1" indent="0">
              <a:buNone/>
            </a:pPr>
            <a:endParaRPr lang="en-US" altLang="ko-KR" dirty="0"/>
          </a:p>
          <a:p>
            <a:pPr marL="411480" lvl="1" indent="0">
              <a:buNone/>
            </a:pPr>
            <a:endParaRPr lang="en-US" altLang="ko-KR" dirty="0"/>
          </a:p>
          <a:p>
            <a:pPr marL="411480" lvl="1" indent="0">
              <a:buNone/>
            </a:pPr>
            <a:endParaRPr lang="en-US" altLang="ko-KR" dirty="0"/>
          </a:p>
          <a:p>
            <a:r>
              <a:rPr lang="en-US" altLang="ko-KR" dirty="0"/>
              <a:t>Float </a:t>
            </a:r>
            <a:r>
              <a:rPr lang="ko-KR" altLang="en-US" dirty="0"/>
              <a:t>객체는 </a:t>
            </a:r>
            <a:r>
              <a:rPr lang="en-US" altLang="ko-KR" dirty="0"/>
              <a:t>double </a:t>
            </a:r>
            <a:r>
              <a:rPr lang="ko-KR" altLang="en-US" dirty="0"/>
              <a:t>타입의 값으로 생성 가능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1857364"/>
            <a:ext cx="3203569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 Integer i = </a:t>
            </a:r>
            <a:r>
              <a:rPr lang="en-US" altLang="ko-KR" sz="1400" b="1" dirty="0" err="1"/>
              <a:t>Integer.valueOf</a:t>
            </a:r>
            <a:r>
              <a:rPr lang="en-US" altLang="ko-KR" sz="1400" dirty="0"/>
              <a:t>(10);</a:t>
            </a:r>
          </a:p>
          <a:p>
            <a:r>
              <a:rPr lang="en-US" altLang="ko-KR" sz="1400" dirty="0"/>
              <a:t> Character c = </a:t>
            </a:r>
            <a:r>
              <a:rPr lang="en-US" altLang="ko-KR" sz="1400" dirty="0" err="1"/>
              <a:t>Character.valueOf</a:t>
            </a:r>
            <a:r>
              <a:rPr lang="en-US" altLang="ko-KR" sz="1400" dirty="0"/>
              <a:t>(‘c’);</a:t>
            </a:r>
          </a:p>
          <a:p>
            <a:r>
              <a:rPr lang="en-US" altLang="ko-KR" sz="1400" dirty="0"/>
              <a:t> Double</a:t>
            </a:r>
            <a:r>
              <a:rPr lang="ko-KR" altLang="en-US" sz="1400" dirty="0"/>
              <a:t> </a:t>
            </a:r>
            <a:r>
              <a:rPr lang="en-US" altLang="ko-KR" sz="1400" dirty="0"/>
              <a:t>f = </a:t>
            </a:r>
            <a:r>
              <a:rPr lang="en-US" altLang="ko-KR" sz="1400" dirty="0" err="1"/>
              <a:t>Double.valueOf</a:t>
            </a:r>
            <a:r>
              <a:rPr lang="en-US" altLang="ko-KR" sz="1400" dirty="0"/>
              <a:t>(3.14);</a:t>
            </a:r>
          </a:p>
          <a:p>
            <a:r>
              <a:rPr lang="en-US" altLang="ko-KR" sz="1400" dirty="0"/>
              <a:t> Boolean b = </a:t>
            </a:r>
            <a:r>
              <a:rPr lang="en-US" altLang="ko-KR" sz="1400" dirty="0" err="1"/>
              <a:t>Boolean.valueOf</a:t>
            </a:r>
            <a:r>
              <a:rPr lang="en-US" altLang="ko-KR" sz="1400" dirty="0"/>
              <a:t>(true);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0166" y="3779748"/>
            <a:ext cx="329256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Integer I = </a:t>
            </a:r>
            <a:r>
              <a:rPr lang="en-US" altLang="ko-KR" sz="1400" b="1" dirty="0" err="1"/>
              <a:t>Integer.valueOf</a:t>
            </a:r>
            <a:r>
              <a:rPr lang="en-US" altLang="ko-KR" sz="1400" dirty="0"/>
              <a:t>(“10”);</a:t>
            </a:r>
          </a:p>
          <a:p>
            <a:r>
              <a:rPr lang="en-US" altLang="ko-KR" sz="1400" dirty="0"/>
              <a:t>Double d = </a:t>
            </a:r>
            <a:r>
              <a:rPr lang="en-US" altLang="ko-KR" sz="1400" dirty="0" err="1"/>
              <a:t>Double.valueOf</a:t>
            </a:r>
            <a:r>
              <a:rPr lang="en-US" altLang="ko-KR" sz="1400" dirty="0"/>
              <a:t>(“3.14”);</a:t>
            </a:r>
          </a:p>
          <a:p>
            <a:r>
              <a:rPr lang="en-US" altLang="ko-KR" sz="1400" dirty="0"/>
              <a:t>Boolean b = </a:t>
            </a:r>
            <a:r>
              <a:rPr lang="en-US" altLang="ko-KR" sz="1400" dirty="0" err="1"/>
              <a:t>Boolean.valueOf</a:t>
            </a:r>
            <a:r>
              <a:rPr lang="en-US" altLang="ko-KR" sz="1400" dirty="0"/>
              <a:t>(“false”);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0166" y="5332800"/>
            <a:ext cx="32906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Float f = </a:t>
            </a:r>
            <a:r>
              <a:rPr lang="en-US" altLang="ko-KR" sz="1400" dirty="0" err="1"/>
              <a:t>Float.valueOf</a:t>
            </a:r>
            <a:r>
              <a:rPr lang="en-US" altLang="ko-KR" sz="1400" dirty="0"/>
              <a:t>((double) 3.14);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92080" y="1857363"/>
            <a:ext cx="28930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Integer i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Integer(10)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Character c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Character(‘c’);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Double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f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Double(3.14);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Boolean b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Boolean(true);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588224" y="3069767"/>
            <a:ext cx="2232248" cy="347501"/>
          </a:xfrm>
          <a:prstGeom prst="wedgeRoundRectCallout">
            <a:avLst>
              <a:gd name="adj1" fmla="val -56679"/>
              <a:gd name="adj2" fmla="val -1263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Java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9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부터 </a:t>
            </a:r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생성자를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이용한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Wrapper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객체 생성 폐기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2080" y="3818757"/>
            <a:ext cx="3021981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Integer I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</a:t>
            </a:r>
            <a:r>
              <a:rPr lang="ko-KR" altLang="en-US" sz="1400" strike="sngStrik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Integer(“10”);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Double d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Double(“3.14”);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Boolean b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Boolean(“false”);</a:t>
            </a:r>
          </a:p>
        </p:txBody>
      </p:sp>
      <p:sp>
        <p:nvSpPr>
          <p:cNvPr id="11" name="자유형 10"/>
          <p:cNvSpPr/>
          <p:nvPr/>
        </p:nvSpPr>
        <p:spPr>
          <a:xfrm>
            <a:off x="6499085" y="3374353"/>
            <a:ext cx="953235" cy="457036"/>
          </a:xfrm>
          <a:custGeom>
            <a:avLst/>
            <a:gdLst>
              <a:gd name="connsiteX0" fmla="*/ 555685 w 1012885"/>
              <a:gd name="connsiteY0" fmla="*/ 40512 h 422646"/>
              <a:gd name="connsiteX1" fmla="*/ 11674 w 1012885"/>
              <a:gd name="connsiteY1" fmla="*/ 422476 h 422646"/>
              <a:gd name="connsiteX2" fmla="*/ 1012885 w 1012885"/>
              <a:gd name="connsiteY2" fmla="*/ 0 h 42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885" h="422646">
                <a:moveTo>
                  <a:pt x="555685" y="40512"/>
                </a:moveTo>
                <a:cubicBezTo>
                  <a:pt x="245579" y="234870"/>
                  <a:pt x="-64526" y="429228"/>
                  <a:pt x="11674" y="422476"/>
                </a:cubicBezTo>
                <a:cubicBezTo>
                  <a:pt x="87874" y="415724"/>
                  <a:pt x="550379" y="207862"/>
                  <a:pt x="1012885" y="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355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주요 메소드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Wrapper </a:t>
            </a:r>
            <a:r>
              <a:rPr lang="ko-KR" altLang="en-US" dirty="0"/>
              <a:t>객체들은 거의 유사</a:t>
            </a:r>
            <a:r>
              <a:rPr lang="en-US" altLang="ko-KR" dirty="0"/>
              <a:t>, </a:t>
            </a:r>
            <a:r>
              <a:rPr lang="ko-KR" altLang="en-US" dirty="0"/>
              <a:t>많은 </a:t>
            </a:r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en-US" altLang="ko-KR" dirty="0"/>
              <a:t>static </a:t>
            </a:r>
            <a:r>
              <a:rPr lang="ko-KR" altLang="en-US" dirty="0"/>
              <a:t>타입</a:t>
            </a:r>
            <a:endParaRPr lang="en-US" altLang="ko-KR" dirty="0"/>
          </a:p>
          <a:p>
            <a:pPr lvl="1"/>
            <a:r>
              <a:rPr lang="en-US" altLang="ko-KR" dirty="0"/>
              <a:t>Integer </a:t>
            </a:r>
            <a:r>
              <a:rPr lang="ko-KR" altLang="en-US" dirty="0"/>
              <a:t>클래스의 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331640" y="2219751"/>
            <a:ext cx="6132210" cy="4176464"/>
            <a:chOff x="1104086" y="2276872"/>
            <a:chExt cx="7032486" cy="472033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837" y="3593922"/>
              <a:ext cx="7023735" cy="340328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086" y="2276872"/>
              <a:ext cx="7032486" cy="1739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046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Wrapper </a:t>
            </a:r>
            <a:r>
              <a:rPr lang="ko-KR" altLang="en-US"/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572140"/>
          </a:xfrm>
        </p:spPr>
        <p:txBody>
          <a:bodyPr>
            <a:normAutofit/>
          </a:bodyPr>
          <a:lstStyle/>
          <a:p>
            <a:r>
              <a:rPr lang="en-US" altLang="ko-KR" dirty="0"/>
              <a:t>Wrapper </a:t>
            </a:r>
            <a:r>
              <a:rPr lang="ko-KR" altLang="en-US" dirty="0"/>
              <a:t>객체로부터 기본 타입 값 알아내기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문자열을 기본 데이터 타입으로 변환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타입을 문자열로 변환</a:t>
            </a:r>
            <a:endParaRPr lang="en-US" altLang="ko-KR" dirty="0"/>
          </a:p>
          <a:p>
            <a:endParaRPr lang="en-US" altLang="ko-KR" dirty="0"/>
          </a:p>
          <a:p>
            <a:pPr lvl="2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1916832"/>
            <a:ext cx="2779735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Integer i = </a:t>
            </a:r>
            <a:r>
              <a:rPr lang="en-US" altLang="ko-KR" sz="1200" dirty="0" err="1"/>
              <a:t>Integer.valueOf</a:t>
            </a:r>
            <a:r>
              <a:rPr lang="en-US" altLang="ko-KR" sz="1200" dirty="0"/>
              <a:t>(10);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ii = </a:t>
            </a:r>
            <a:r>
              <a:rPr lang="en-US" altLang="ko-KR" sz="1200" dirty="0" err="1"/>
              <a:t>i.intValue</a:t>
            </a:r>
            <a:r>
              <a:rPr lang="en-US" altLang="ko-KR" sz="1200" dirty="0"/>
              <a:t>(); // ii = 10</a:t>
            </a:r>
          </a:p>
          <a:p>
            <a:endParaRPr lang="en-US" altLang="ko-KR" sz="1200" dirty="0"/>
          </a:p>
          <a:p>
            <a:r>
              <a:rPr lang="en-US" altLang="ko-KR" sz="1200" dirty="0"/>
              <a:t>Character c = </a:t>
            </a:r>
            <a:r>
              <a:rPr lang="en-US" altLang="ko-KR" sz="1200" dirty="0" err="1"/>
              <a:t>Character.valueOf</a:t>
            </a:r>
            <a:r>
              <a:rPr lang="en-US" altLang="ko-KR" sz="1200" dirty="0"/>
              <a:t>('c' );</a:t>
            </a:r>
          </a:p>
          <a:p>
            <a:r>
              <a:rPr lang="en-US" altLang="ko-KR" sz="1200" dirty="0"/>
              <a:t>char cc = </a:t>
            </a:r>
            <a:r>
              <a:rPr lang="en-US" altLang="ko-KR" sz="1200" dirty="0" err="1"/>
              <a:t>c.charValue</a:t>
            </a:r>
            <a:r>
              <a:rPr lang="en-US" altLang="ko-KR" sz="1200" dirty="0"/>
              <a:t>(); // cc = ’c’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2296" y="3820214"/>
            <a:ext cx="620600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n-NO" altLang="ko-KR" sz="1200" dirty="0"/>
              <a:t>int i = Integer.parseInt(</a:t>
            </a:r>
            <a:r>
              <a:rPr lang="en-US" altLang="ko-KR" sz="1200" dirty="0"/>
              <a:t>"</a:t>
            </a:r>
            <a:r>
              <a:rPr lang="nn-NO" altLang="ko-KR" sz="1200" dirty="0"/>
              <a:t>123"); 		// i = 123</a:t>
            </a:r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 = </a:t>
            </a:r>
            <a:r>
              <a:rPr lang="en-US" altLang="ko-KR" sz="1200" dirty="0" err="1"/>
              <a:t>Boolean.parseBoolean</a:t>
            </a:r>
            <a:r>
              <a:rPr lang="en-US" altLang="ko-KR" sz="1200" dirty="0"/>
              <a:t>("true"); 	// b = true</a:t>
            </a:r>
          </a:p>
          <a:p>
            <a:r>
              <a:rPr lang="en-US" altLang="ko-KR" sz="1200" dirty="0"/>
              <a:t>double f = </a:t>
            </a:r>
            <a:r>
              <a:rPr lang="en-US" altLang="ko-KR" sz="1200" dirty="0" err="1"/>
              <a:t>Double.parseDouble</a:t>
            </a:r>
            <a:r>
              <a:rPr lang="en-US" altLang="ko-KR" sz="1200" dirty="0"/>
              <a:t>("3.14" ); 	// d = 3.14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5616" y="5229200"/>
            <a:ext cx="6192688" cy="1046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s1 = </a:t>
            </a:r>
            <a:r>
              <a:rPr lang="en-US" altLang="ko-KR" sz="1200" dirty="0" err="1"/>
              <a:t>Integer.toString</a:t>
            </a:r>
            <a:r>
              <a:rPr lang="en-US" altLang="ko-KR" sz="1200" dirty="0"/>
              <a:t>(123); 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문자열 </a:t>
            </a:r>
            <a:r>
              <a:rPr lang="en-US" altLang="ko-KR" sz="1200" dirty="0"/>
              <a:t>"123" </a:t>
            </a:r>
            <a:r>
              <a:rPr lang="ko-KR" altLang="en-US" sz="1200" dirty="0"/>
              <a:t>으로 변환</a:t>
            </a:r>
          </a:p>
          <a:p>
            <a:r>
              <a:rPr lang="en-US" altLang="ko-KR" sz="1200" dirty="0"/>
              <a:t>String s2 = </a:t>
            </a:r>
            <a:r>
              <a:rPr lang="en-US" altLang="ko-KR" sz="1200" dirty="0" err="1"/>
              <a:t>Integer.toHexString</a:t>
            </a:r>
            <a:r>
              <a:rPr lang="en-US" altLang="ko-KR" sz="1200" dirty="0"/>
              <a:t>(123); 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</a:t>
            </a:r>
            <a:r>
              <a:rPr lang="en-US" altLang="ko-KR" sz="1200" dirty="0"/>
              <a:t>16</a:t>
            </a:r>
            <a:r>
              <a:rPr lang="ko-KR" altLang="en-US" sz="1200" dirty="0"/>
              <a:t>진수의 문자열 </a:t>
            </a:r>
            <a:r>
              <a:rPr lang="en-US" altLang="ko-KR" sz="1200" dirty="0"/>
              <a:t>"7b"</a:t>
            </a:r>
            <a:r>
              <a:rPr lang="ko-KR" altLang="en-US" sz="1200" dirty="0"/>
              <a:t>로 변환</a:t>
            </a:r>
          </a:p>
          <a:p>
            <a:r>
              <a:rPr lang="en-US" altLang="ko-KR" sz="1200" dirty="0"/>
              <a:t>String s3 = </a:t>
            </a:r>
            <a:r>
              <a:rPr lang="en-US" altLang="ko-KR" sz="1200" dirty="0" err="1"/>
              <a:t>Double.toString</a:t>
            </a:r>
            <a:r>
              <a:rPr lang="en-US" altLang="ko-KR" sz="1200" dirty="0"/>
              <a:t>(3.14); 	// </a:t>
            </a:r>
            <a:r>
              <a:rPr lang="ko-KR" altLang="en-US" sz="1200" dirty="0"/>
              <a:t>실수 </a:t>
            </a:r>
            <a:r>
              <a:rPr lang="en-US" altLang="ko-KR" sz="1200" dirty="0"/>
              <a:t>3.14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"3.14"</a:t>
            </a:r>
            <a:r>
              <a:rPr lang="ko-KR" altLang="en-US" sz="1200" dirty="0"/>
              <a:t>로 변환</a:t>
            </a:r>
          </a:p>
          <a:p>
            <a:r>
              <a:rPr lang="en-US" altLang="ko-KR" sz="1200" dirty="0"/>
              <a:t>String s4 = </a:t>
            </a:r>
            <a:r>
              <a:rPr lang="en-US" altLang="ko-KR" sz="1200" dirty="0" err="1"/>
              <a:t>Charater.toString</a:t>
            </a:r>
            <a:r>
              <a:rPr lang="en-US" altLang="ko-KR" sz="1200" dirty="0"/>
              <a:t>('a'); 	// </a:t>
            </a:r>
            <a:r>
              <a:rPr lang="ko-KR" altLang="en-US" sz="1200" dirty="0"/>
              <a:t>문자 </a:t>
            </a:r>
            <a:r>
              <a:rPr lang="en-US" altLang="ko-KR" sz="1200" dirty="0"/>
              <a:t>‘a’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"a"</a:t>
            </a:r>
            <a:r>
              <a:rPr lang="ko-KR" altLang="en-US" sz="1200" dirty="0"/>
              <a:t>로 변환</a:t>
            </a:r>
          </a:p>
          <a:p>
            <a:r>
              <a:rPr lang="en-US" altLang="ko-KR" sz="1200" dirty="0"/>
              <a:t>String s5 = </a:t>
            </a:r>
            <a:r>
              <a:rPr lang="en-US" altLang="ko-KR" sz="1200" dirty="0" err="1"/>
              <a:t>Boolean.toString</a:t>
            </a:r>
            <a:r>
              <a:rPr lang="en-US" altLang="ko-KR" sz="1200" dirty="0"/>
              <a:t>(true); 	// </a:t>
            </a:r>
            <a:r>
              <a:rPr lang="ko-KR" altLang="en-US" sz="1200" dirty="0"/>
              <a:t>불린 값 </a:t>
            </a:r>
            <a:r>
              <a:rPr lang="en-US" altLang="ko-KR" sz="1200" dirty="0"/>
              <a:t>true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"true"</a:t>
            </a:r>
            <a:r>
              <a:rPr lang="ko-KR" altLang="en-US" sz="1200" dirty="0"/>
              <a:t>로 변환</a:t>
            </a:r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3919736" y="1926162"/>
            <a:ext cx="338856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Double f = </a:t>
            </a:r>
            <a:r>
              <a:rPr lang="en-US" altLang="ko-KR" sz="1200" dirty="0" err="1"/>
              <a:t>Double.valueOf</a:t>
            </a:r>
            <a:r>
              <a:rPr lang="en-US" altLang="ko-KR" sz="1200" dirty="0"/>
              <a:t>(3.14);</a:t>
            </a:r>
          </a:p>
          <a:p>
            <a:r>
              <a:rPr lang="en-US" altLang="ko-KR" sz="1200" dirty="0"/>
              <a:t>double </a:t>
            </a:r>
            <a:r>
              <a:rPr lang="en-US" altLang="ko-KR" sz="1200" dirty="0" err="1"/>
              <a:t>dd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d.doubleValue</a:t>
            </a:r>
            <a:r>
              <a:rPr lang="en-US" altLang="ko-KR" sz="1200" dirty="0"/>
              <a:t>(); // </a:t>
            </a:r>
            <a:r>
              <a:rPr lang="en-US" altLang="ko-KR" sz="1200" dirty="0" err="1"/>
              <a:t>dd</a:t>
            </a:r>
            <a:r>
              <a:rPr lang="en-US" altLang="ko-KR" sz="1200" dirty="0"/>
              <a:t> = 3.14</a:t>
            </a:r>
          </a:p>
          <a:p>
            <a:endParaRPr lang="en-US" altLang="ko-KR" sz="1200" dirty="0"/>
          </a:p>
          <a:p>
            <a:r>
              <a:rPr lang="en-US" altLang="ko-KR" sz="1200" dirty="0"/>
              <a:t>Boolean b = </a:t>
            </a:r>
            <a:r>
              <a:rPr lang="en-US" altLang="ko-KR" sz="1200" dirty="0" err="1"/>
              <a:t>Boolean.valueOf</a:t>
            </a:r>
            <a:r>
              <a:rPr lang="en-US" altLang="ko-KR" sz="1200" dirty="0"/>
              <a:t>(true);</a:t>
            </a:r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bb = </a:t>
            </a:r>
            <a:r>
              <a:rPr lang="en-US" altLang="ko-KR" sz="1200" dirty="0" err="1"/>
              <a:t>b.booleanValue</a:t>
            </a:r>
            <a:r>
              <a:rPr lang="en-US" altLang="ko-KR" sz="1200" dirty="0"/>
              <a:t>(); // bb = true</a:t>
            </a:r>
          </a:p>
        </p:txBody>
      </p:sp>
    </p:spTree>
    <p:extLst>
      <p:ext uri="{BB962C8B-B14F-4D97-AF65-F5344CB8AC3E}">
        <p14:creationId xmlns:p14="http://schemas.microsoft.com/office/powerpoint/2010/main" val="3546174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640960" cy="70007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6-5 : Wrapper </a:t>
            </a:r>
            <a:r>
              <a:rPr lang="ko-KR" altLang="en-US" dirty="0"/>
              <a:t>클래스 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2910" y="1628800"/>
            <a:ext cx="6809410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WrapperEx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Character.toLowerCase</a:t>
            </a:r>
            <a:r>
              <a:rPr lang="en-US" altLang="ko-KR" sz="1400" dirty="0"/>
              <a:t>('A')); // 'A'</a:t>
            </a:r>
            <a:r>
              <a:rPr lang="ko-KR" altLang="en-US" sz="1400" dirty="0"/>
              <a:t>를 소문자로 변환</a:t>
            </a:r>
          </a:p>
          <a:p>
            <a:pPr defTabSz="180000"/>
            <a:r>
              <a:rPr lang="sv-SE" altLang="ko-KR" sz="1400" dirty="0"/>
              <a:t>		char c1='4', c2='F';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Character.isDigit</a:t>
            </a:r>
            <a:r>
              <a:rPr lang="en-US" altLang="ko-KR" sz="1400" b="1" dirty="0"/>
              <a:t>(c1)</a:t>
            </a:r>
            <a:r>
              <a:rPr lang="en-US" altLang="ko-KR" sz="1400" dirty="0"/>
              <a:t>) // </a:t>
            </a:r>
            <a:r>
              <a:rPr lang="ko-KR" altLang="en-US" sz="1400" dirty="0"/>
              <a:t>문자 </a:t>
            </a:r>
            <a:r>
              <a:rPr lang="en-US" altLang="ko-KR" sz="1400" dirty="0"/>
              <a:t>c1</a:t>
            </a:r>
            <a:r>
              <a:rPr lang="ko-KR" altLang="en-US" sz="1400" dirty="0"/>
              <a:t>이 숫자이면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(c1 + "</a:t>
            </a:r>
            <a:r>
              <a:rPr lang="ko-KR" altLang="en-US" sz="1400" dirty="0"/>
              <a:t>는 숫자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Character.isAlphabetic</a:t>
            </a:r>
            <a:r>
              <a:rPr lang="en-US" altLang="ko-KR" sz="1400" b="1" dirty="0"/>
              <a:t>(c2)</a:t>
            </a:r>
            <a:r>
              <a:rPr lang="en-US" altLang="ko-KR" sz="1400" dirty="0"/>
              <a:t>) // </a:t>
            </a:r>
            <a:r>
              <a:rPr lang="ko-KR" altLang="en-US" sz="1400" dirty="0"/>
              <a:t>문자 </a:t>
            </a:r>
            <a:r>
              <a:rPr lang="en-US" altLang="ko-KR" sz="1400" dirty="0"/>
              <a:t>c2</a:t>
            </a:r>
            <a:r>
              <a:rPr lang="ko-KR" altLang="en-US" sz="1400" dirty="0"/>
              <a:t>가 영문자이면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(c2 + "</a:t>
            </a:r>
            <a:r>
              <a:rPr lang="ko-KR" altLang="en-US" sz="1400" dirty="0"/>
              <a:t>는 영문자</a:t>
            </a:r>
            <a:r>
              <a:rPr lang="en-US" altLang="ko-KR" sz="1400" dirty="0"/>
              <a:t>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Integer.parseInt</a:t>
            </a:r>
            <a:r>
              <a:rPr lang="en-US" altLang="ko-KR" sz="1400" b="1" dirty="0"/>
              <a:t>("-123")</a:t>
            </a:r>
            <a:r>
              <a:rPr lang="en-US" altLang="ko-KR" sz="1400" dirty="0"/>
              <a:t>); // "-123"</a:t>
            </a:r>
            <a:r>
              <a:rPr lang="ko-KR" altLang="en-US" sz="1400" dirty="0"/>
              <a:t>을 </a:t>
            </a:r>
            <a:r>
              <a:rPr lang="en-US" altLang="ko-KR" sz="1400" dirty="0"/>
              <a:t>10</a:t>
            </a:r>
            <a:r>
              <a:rPr lang="ko-KR" altLang="en-US" sz="1400" dirty="0"/>
              <a:t>진수로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Integer.toHexString</a:t>
            </a:r>
            <a:r>
              <a:rPr lang="en-US" altLang="ko-KR" sz="1400" dirty="0"/>
              <a:t>(28)); // </a:t>
            </a:r>
            <a:r>
              <a:rPr lang="ko-KR" altLang="en-US" sz="1400" dirty="0"/>
              <a:t>정수 </a:t>
            </a:r>
            <a:r>
              <a:rPr lang="en-US" altLang="ko-KR" sz="1400" dirty="0"/>
              <a:t>28</a:t>
            </a:r>
            <a:r>
              <a:rPr lang="ko-KR" altLang="en-US" sz="1400" dirty="0"/>
              <a:t>을 </a:t>
            </a:r>
            <a:r>
              <a:rPr lang="en-US" altLang="ko-KR" sz="1400" dirty="0"/>
              <a:t>2</a:t>
            </a:r>
            <a:r>
              <a:rPr lang="ko-KR" altLang="en-US" sz="1400" dirty="0"/>
              <a:t>진수 문자열로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Integer.toBinaryString</a:t>
            </a:r>
            <a:r>
              <a:rPr lang="en-US" altLang="ko-KR" sz="1400" dirty="0"/>
              <a:t>(28)); // 28</a:t>
            </a:r>
            <a:r>
              <a:rPr lang="ko-KR" altLang="en-US" sz="1400" dirty="0"/>
              <a:t>을 </a:t>
            </a:r>
            <a:r>
              <a:rPr lang="en-US" altLang="ko-KR" sz="1400" dirty="0"/>
              <a:t>16</a:t>
            </a:r>
            <a:r>
              <a:rPr lang="ko-KR" altLang="en-US" sz="1400" dirty="0"/>
              <a:t>진수 문자열로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Integer.bitCount</a:t>
            </a:r>
            <a:r>
              <a:rPr lang="en-US" altLang="ko-KR" sz="1400" dirty="0"/>
              <a:t>(28)); // 28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2</a:t>
            </a:r>
            <a:r>
              <a:rPr lang="ko-KR" altLang="en-US" sz="1400" dirty="0"/>
              <a:t>진수의 </a:t>
            </a:r>
            <a:r>
              <a:rPr lang="en-US" altLang="ko-KR" sz="1400" dirty="0"/>
              <a:t>1</a:t>
            </a:r>
            <a:r>
              <a:rPr lang="ko-KR" altLang="en-US" sz="1400" dirty="0"/>
              <a:t>의 개수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Double d = </a:t>
            </a:r>
            <a:r>
              <a:rPr lang="en-US" altLang="ko-KR" sz="1400" dirty="0" err="1"/>
              <a:t>Double.valueOf</a:t>
            </a:r>
            <a:r>
              <a:rPr lang="en-US" altLang="ko-KR" sz="1400" dirty="0"/>
              <a:t>(3.14);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d.toString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 // Double</a:t>
            </a:r>
            <a:r>
              <a:rPr lang="ko-KR" altLang="en-US" sz="1400" dirty="0"/>
              <a:t>을 문자열 </a:t>
            </a:r>
            <a:r>
              <a:rPr lang="en-US" altLang="ko-KR" sz="1400" dirty="0"/>
              <a:t>"3.14"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Double.parseDouble</a:t>
            </a:r>
            <a:r>
              <a:rPr lang="en-US" altLang="ko-KR" sz="1400" dirty="0"/>
              <a:t>("3.14")); // </a:t>
            </a:r>
            <a:r>
              <a:rPr lang="ko-KR" altLang="en-US" sz="1400" dirty="0"/>
              <a:t>문자열을 실수 </a:t>
            </a:r>
            <a:r>
              <a:rPr lang="en-US" altLang="ko-KR" sz="1400" dirty="0"/>
              <a:t>3.14</a:t>
            </a:r>
            <a:r>
              <a:rPr lang="ko-KR" altLang="en-US" sz="1400" dirty="0"/>
              <a:t>로 변환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 b = (4&gt;3); // b</a:t>
            </a:r>
            <a:r>
              <a:rPr lang="ko-KR" altLang="en-US" sz="1400" dirty="0"/>
              <a:t>는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Boolean.toString</a:t>
            </a:r>
            <a:r>
              <a:rPr lang="en-US" altLang="ko-KR" sz="1400" b="1" dirty="0"/>
              <a:t>(b)</a:t>
            </a:r>
            <a:r>
              <a:rPr lang="en-US" altLang="ko-KR" sz="1400" dirty="0"/>
              <a:t>); // true</a:t>
            </a:r>
            <a:r>
              <a:rPr lang="ko-KR" altLang="en-US" sz="1400" dirty="0"/>
              <a:t>를 문자열 </a:t>
            </a:r>
            <a:r>
              <a:rPr lang="en-US" altLang="ko-KR" sz="1400" dirty="0"/>
              <a:t>"true"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Boolean.parseBoolean</a:t>
            </a:r>
            <a:r>
              <a:rPr lang="en-US" altLang="ko-KR" sz="1400" dirty="0"/>
              <a:t>("false")); // </a:t>
            </a:r>
            <a:r>
              <a:rPr lang="ko-KR" altLang="en-US" sz="1400" dirty="0"/>
              <a:t>문자열을 </a:t>
            </a:r>
            <a:r>
              <a:rPr lang="en-US" altLang="ko-KR" sz="1400" dirty="0"/>
              <a:t>false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1268760"/>
            <a:ext cx="6538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Wrapper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활용하는 예이다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프로그램의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96336" y="4429567"/>
            <a:ext cx="1080120" cy="224676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4</a:t>
            </a:r>
            <a:r>
              <a:rPr lang="ko-KR" altLang="en-US" sz="1400" dirty="0">
                <a:solidFill>
                  <a:schemeClr val="tx1"/>
                </a:solidFill>
              </a:rPr>
              <a:t>는 숫자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</a:t>
            </a:r>
            <a:r>
              <a:rPr lang="ko-KR" altLang="en-US" sz="1400" dirty="0">
                <a:solidFill>
                  <a:schemeClr val="tx1"/>
                </a:solidFill>
              </a:rPr>
              <a:t>는 영문자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-123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1c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11100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false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56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모듈</a:t>
            </a:r>
            <a:r>
              <a:rPr lang="en-US" altLang="ko-KR" dirty="0"/>
              <a:t>(module)</a:t>
            </a:r>
            <a:r>
              <a:rPr lang="ko-KR" altLang="en-US" dirty="0"/>
              <a:t>과 패키지</a:t>
            </a:r>
            <a:r>
              <a:rPr lang="en-US" altLang="ko-KR" dirty="0"/>
              <a:t>(package)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서로 관련된 클래스와 인터페이스의 컴파일 된 클래스 파일들을 하나의 디렉터리에 묶어 놓은 것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모듈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여러 패키지와 이미지 등의 자원을 모아 놓은 컨테이너</a:t>
            </a:r>
            <a:endParaRPr lang="en-US" altLang="ko-KR" dirty="0"/>
          </a:p>
          <a:p>
            <a:pPr lvl="1"/>
            <a:r>
              <a:rPr lang="en-US" altLang="ko-KR" dirty="0"/>
              <a:t>JDK 9</a:t>
            </a:r>
            <a:r>
              <a:rPr lang="ko-KR" altLang="en-US" dirty="0"/>
              <a:t>부터</a:t>
            </a:r>
            <a:r>
              <a:rPr lang="en-US" altLang="ko-KR" dirty="0"/>
              <a:t> </a:t>
            </a:r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의 모든 클래스들</a:t>
            </a:r>
            <a:r>
              <a:rPr lang="en-US" altLang="ko-KR" dirty="0"/>
              <a:t>(</a:t>
            </a:r>
            <a:r>
              <a:rPr lang="ko-KR" altLang="en-US" dirty="0"/>
              <a:t>자바 실행 환경</a:t>
            </a:r>
            <a:r>
              <a:rPr lang="en-US" altLang="ko-KR" dirty="0"/>
              <a:t>)</a:t>
            </a:r>
            <a:r>
              <a:rPr lang="ko-KR" altLang="en-US" dirty="0"/>
              <a:t>을 패키지 기반에서 모듈들로 완전히 재구성</a:t>
            </a:r>
            <a:endParaRPr lang="en-US" altLang="ko-KR" dirty="0"/>
          </a:p>
          <a:p>
            <a:pPr lvl="1"/>
            <a:r>
              <a:rPr lang="ko-KR" altLang="en-US" dirty="0"/>
              <a:t>응용프로그램 역시 여러 개의 모듈로 분할하여 작성 가능</a:t>
            </a:r>
            <a:endParaRPr lang="en-US" altLang="ko-KR" dirty="0"/>
          </a:p>
          <a:p>
            <a:pPr lvl="2"/>
            <a:r>
              <a:rPr lang="ko-KR" altLang="en-US" dirty="0"/>
              <a:t>클래스들은 패키지로 만들고</a:t>
            </a:r>
            <a:r>
              <a:rPr lang="en-US" altLang="ko-KR" dirty="0"/>
              <a:t>, </a:t>
            </a:r>
            <a:r>
              <a:rPr lang="ko-KR" altLang="en-US" dirty="0"/>
              <a:t>다시 패키지를 모듈로 만듦</a:t>
            </a:r>
            <a:endParaRPr lang="en-US" altLang="ko-KR" dirty="0"/>
          </a:p>
          <a:p>
            <a:pPr lvl="1"/>
            <a:r>
              <a:rPr lang="ko-KR" altLang="en-US" dirty="0"/>
              <a:t>목적</a:t>
            </a:r>
            <a:endParaRPr lang="en-US" altLang="ko-KR" dirty="0"/>
          </a:p>
          <a:p>
            <a:pPr lvl="2"/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를 여러 모듈</a:t>
            </a:r>
            <a:r>
              <a:rPr lang="en-US" altLang="ko-KR" dirty="0"/>
              <a:t>(99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로 분할하여 응용프로그램의 실행에 적합한 </a:t>
            </a:r>
            <a:r>
              <a:rPr lang="ko-KR" altLang="en-US" dirty="0" err="1"/>
              <a:t>모듈들로만</a:t>
            </a:r>
            <a:r>
              <a:rPr lang="ko-KR" altLang="en-US" dirty="0"/>
              <a:t> 실행 환경을 구축할 수 있도록 함</a:t>
            </a:r>
            <a:endParaRPr lang="en-US" altLang="ko-KR" dirty="0"/>
          </a:p>
          <a:p>
            <a:pPr lvl="2"/>
            <a:r>
              <a:rPr lang="ko-KR" altLang="en-US" dirty="0"/>
              <a:t>메모리</a:t>
            </a:r>
            <a:r>
              <a:rPr lang="en-US" altLang="ko-KR" dirty="0"/>
              <a:t> </a:t>
            </a:r>
            <a:r>
              <a:rPr lang="ko-KR" altLang="en-US" dirty="0"/>
              <a:t>등의 자원이 열악한 작은 소형 기기에 꼭 필요한 모듈로 구성된 작은 크기의 실행 이미지를 만들기 위함</a:t>
            </a:r>
            <a:endParaRPr lang="en-US" altLang="ko-KR" dirty="0"/>
          </a:p>
          <a:p>
            <a:pPr lvl="1"/>
            <a:r>
              <a:rPr lang="ko-KR" altLang="en-US" dirty="0"/>
              <a:t>모듈의 현실</a:t>
            </a:r>
            <a:endParaRPr lang="en-US" altLang="ko-KR" dirty="0"/>
          </a:p>
          <a:p>
            <a:pPr lvl="2"/>
            <a:r>
              <a:rPr lang="en-US" altLang="ko-KR" dirty="0"/>
              <a:t>Java 9</a:t>
            </a:r>
            <a:r>
              <a:rPr lang="ko-KR" altLang="en-US" dirty="0"/>
              <a:t>부터 전면적으로 도입</a:t>
            </a:r>
            <a:r>
              <a:rPr lang="en-US" altLang="ko-KR" dirty="0"/>
              <a:t>, </a:t>
            </a:r>
            <a:r>
              <a:rPr lang="ko-KR" altLang="en-US" dirty="0"/>
              <a:t>복잡한 개념</a:t>
            </a:r>
            <a:r>
              <a:rPr lang="en-US" altLang="ko-KR" dirty="0"/>
              <a:t>, </a:t>
            </a:r>
            <a:r>
              <a:rPr lang="ko-KR" altLang="en-US" dirty="0"/>
              <a:t>큰 자바 응용프로그램에는 개발</a:t>
            </a:r>
            <a:r>
              <a:rPr lang="en-US" altLang="ko-KR" dirty="0"/>
              <a:t>, </a:t>
            </a:r>
            <a:r>
              <a:rPr lang="ko-KR" altLang="en-US" dirty="0"/>
              <a:t>유지보수 등에 적합</a:t>
            </a:r>
            <a:endParaRPr lang="en-US" altLang="ko-KR" dirty="0"/>
          </a:p>
          <a:p>
            <a:r>
              <a:rPr lang="ko-KR" altLang="en-US" dirty="0" err="1"/>
              <a:t>패키지명과</a:t>
            </a:r>
            <a:r>
              <a:rPr lang="ko-KR" altLang="en-US" dirty="0"/>
              <a:t> 클래스의 경로명</a:t>
            </a:r>
            <a:endParaRPr lang="en-US" altLang="ko-KR" dirty="0"/>
          </a:p>
          <a:p>
            <a:pPr lvl="1"/>
            <a:r>
              <a:rPr lang="ko-KR" altLang="en-US" dirty="0"/>
              <a:t>점</a:t>
            </a:r>
            <a:r>
              <a:rPr lang="en-US" altLang="ko-KR" dirty="0"/>
              <a:t>(.)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2"/>
            <a:r>
              <a:rPr lang="en-US" altLang="ko-KR" dirty="0" err="1"/>
              <a:t>Project.FileIO.Tools.class</a:t>
            </a:r>
            <a:endParaRPr lang="en-US" altLang="ko-KR" dirty="0"/>
          </a:p>
          <a:p>
            <a:pPr lvl="2"/>
            <a:r>
              <a:rPr lang="en-US" altLang="ko-KR" dirty="0" err="1"/>
              <a:t>Project.UI.Tools.class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742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박싱과 언박싱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5167476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박싱</a:t>
            </a:r>
            <a:r>
              <a:rPr lang="en-US" altLang="ko-KR" sz="2000" dirty="0"/>
              <a:t>(boxing)</a:t>
            </a:r>
          </a:p>
          <a:p>
            <a:pPr lvl="1"/>
            <a:r>
              <a:rPr lang="ko-KR" altLang="en-US" sz="1800" dirty="0"/>
              <a:t>기본 타입의 값을 </a:t>
            </a:r>
            <a:r>
              <a:rPr lang="en-US" altLang="ko-KR" sz="1800" dirty="0"/>
              <a:t>Wrapper </a:t>
            </a:r>
            <a:r>
              <a:rPr lang="ko-KR" altLang="en-US" sz="1800" dirty="0"/>
              <a:t>객체로 변환</a:t>
            </a:r>
            <a:endParaRPr lang="en-US" altLang="ko-KR" sz="1800" dirty="0"/>
          </a:p>
          <a:p>
            <a:r>
              <a:rPr lang="ko-KR" altLang="en-US" sz="2000" dirty="0" err="1"/>
              <a:t>언박싱</a:t>
            </a:r>
            <a:r>
              <a:rPr lang="en-US" altLang="ko-KR" sz="2000" dirty="0"/>
              <a:t>(unboxing)</a:t>
            </a:r>
          </a:p>
          <a:p>
            <a:pPr lvl="1"/>
            <a:r>
              <a:rPr lang="en-US" altLang="ko-KR" sz="1800" dirty="0"/>
              <a:t>Wrapper </a:t>
            </a:r>
            <a:r>
              <a:rPr lang="ko-KR" altLang="en-US" sz="1800" dirty="0"/>
              <a:t>객체에 들어 있는 기본 타입의 값을 빼내는 것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r>
              <a:rPr lang="ko-KR" altLang="en-US" sz="2000" dirty="0"/>
              <a:t>자동 </a:t>
            </a:r>
            <a:r>
              <a:rPr lang="ko-KR" altLang="en-US" sz="2000" dirty="0" err="1"/>
              <a:t>박싱과</a:t>
            </a:r>
            <a:r>
              <a:rPr lang="ko-KR" altLang="en-US" sz="2000" dirty="0"/>
              <a:t> 자동 </a:t>
            </a:r>
            <a:r>
              <a:rPr lang="ko-KR" altLang="en-US" sz="2000" dirty="0" err="1"/>
              <a:t>언박싱</a:t>
            </a:r>
            <a:r>
              <a:rPr lang="ko-KR" altLang="en-US" sz="2000" dirty="0"/>
              <a:t> </a:t>
            </a:r>
            <a:r>
              <a:rPr lang="en-US" altLang="ko-KR" sz="2000" dirty="0"/>
              <a:t>– JDK1.5</a:t>
            </a:r>
            <a:r>
              <a:rPr lang="ko-KR" altLang="en-US" sz="2000" dirty="0"/>
              <a:t>부터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43608" y="5661248"/>
            <a:ext cx="772244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Integer ten = 10; 	// </a:t>
            </a:r>
            <a:r>
              <a:rPr lang="ko-KR" altLang="en-US" sz="1600" dirty="0"/>
              <a:t>자동 </a:t>
            </a:r>
            <a:r>
              <a:rPr lang="ko-KR" altLang="en-US" sz="1600" dirty="0" err="1"/>
              <a:t>박싱</a:t>
            </a:r>
            <a:r>
              <a:rPr lang="en-US" altLang="ko-KR" sz="1600" dirty="0"/>
              <a:t>. Integer ten = </a:t>
            </a:r>
            <a:r>
              <a:rPr lang="en-US" altLang="ko-KR" sz="1600" dirty="0" err="1"/>
              <a:t>Integer.valueOf</a:t>
            </a:r>
            <a:r>
              <a:rPr lang="en-US" altLang="ko-KR" sz="1600" dirty="0"/>
              <a:t>(10);</a:t>
            </a:r>
            <a:r>
              <a:rPr lang="ko-KR" altLang="en-US" sz="1600" dirty="0"/>
              <a:t>로 자동 처리</a:t>
            </a:r>
            <a:endParaRPr lang="en-US" altLang="ko-KR" sz="1600" dirty="0"/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n = ten; 	// </a:t>
            </a:r>
            <a:r>
              <a:rPr lang="ko-KR" altLang="en-US" sz="1600" dirty="0"/>
              <a:t>자동 </a:t>
            </a:r>
            <a:r>
              <a:rPr lang="ko-KR" altLang="en-US" sz="1600" dirty="0" err="1"/>
              <a:t>언박싱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n = </a:t>
            </a:r>
            <a:r>
              <a:rPr lang="en-US" altLang="ko-KR" sz="1600" dirty="0" err="1"/>
              <a:t>ten.intValue</a:t>
            </a:r>
            <a:r>
              <a:rPr lang="en-US" altLang="ko-KR" sz="1600" dirty="0"/>
              <a:t>();</a:t>
            </a:r>
            <a:r>
              <a:rPr lang="ko-KR" altLang="en-US" sz="1600" dirty="0"/>
              <a:t>로 자동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6388928" cy="15841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8445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6-6 : </a:t>
            </a:r>
            <a:r>
              <a:rPr lang="ko-KR" altLang="en-US" dirty="0" err="1"/>
              <a:t>박싱</a:t>
            </a:r>
            <a:r>
              <a:rPr lang="ko-KR" altLang="en-US" dirty="0"/>
              <a:t> </a:t>
            </a:r>
            <a:r>
              <a:rPr lang="ko-KR" altLang="en-US" dirty="0" err="1"/>
              <a:t>언박싱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844824"/>
            <a:ext cx="536925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AutoBoxingUnBoxingEx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10;</a:t>
            </a:r>
          </a:p>
          <a:p>
            <a:r>
              <a:rPr lang="pt-BR" altLang="ko-KR" sz="1400" dirty="0"/>
              <a:t>		</a:t>
            </a:r>
            <a:r>
              <a:rPr lang="pt-BR" altLang="ko-KR" sz="1400" b="1" dirty="0"/>
              <a:t>Integer intObject = n;</a:t>
            </a:r>
            <a:r>
              <a:rPr lang="pt-BR" altLang="ko-KR" sz="1400" dirty="0"/>
              <a:t> 	// auto boxing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intObject</a:t>
            </a:r>
            <a:r>
              <a:rPr lang="en-US" altLang="ko-KR" sz="1400" dirty="0"/>
              <a:t> = " + </a:t>
            </a:r>
            <a:r>
              <a:rPr lang="en-US" altLang="ko-KR" sz="1400" dirty="0" err="1"/>
              <a:t>intObject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m = </a:t>
            </a:r>
            <a:r>
              <a:rPr lang="en-US" altLang="ko-KR" sz="1400" b="1" dirty="0" err="1"/>
              <a:t>intObject</a:t>
            </a:r>
            <a:r>
              <a:rPr lang="en-US" altLang="ko-KR" sz="1400" b="1" dirty="0"/>
              <a:t> + 10;</a:t>
            </a:r>
            <a:r>
              <a:rPr lang="en-US" altLang="ko-KR" sz="1400" dirty="0"/>
              <a:t> // auto unboxing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("m = " + m);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1340768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코드에 대한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2910" y="4293096"/>
            <a:ext cx="540990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 err="1">
                <a:solidFill>
                  <a:schemeClr val="tx1"/>
                </a:solidFill>
              </a:rPr>
              <a:t>intObject</a:t>
            </a:r>
            <a:r>
              <a:rPr lang="en-US" altLang="ko-KR" sz="1400" dirty="0">
                <a:solidFill>
                  <a:schemeClr val="tx1"/>
                </a:solidFill>
              </a:rPr>
              <a:t> = 10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m = 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651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의 특징과 객체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err="1"/>
              <a:t>java.lang.String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클래스는 하나의</a:t>
            </a:r>
            <a:r>
              <a:rPr lang="en-US" altLang="ko-KR" dirty="0"/>
              <a:t> </a:t>
            </a:r>
            <a:r>
              <a:rPr lang="ko-KR" altLang="en-US" dirty="0"/>
              <a:t>문자열 표현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57290" y="2204864"/>
            <a:ext cx="642942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리터럴로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객체 생성</a:t>
            </a:r>
          </a:p>
          <a:p>
            <a:r>
              <a:rPr lang="en-US" altLang="ko-KR" sz="1400" dirty="0"/>
              <a:t>String str1 = 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";</a:t>
            </a:r>
          </a:p>
          <a:p>
            <a:endParaRPr lang="en-US" altLang="ko-KR" sz="1400" dirty="0"/>
          </a:p>
          <a:p>
            <a:r>
              <a:rPr lang="en-US" altLang="ko-KR" sz="1400" dirty="0"/>
              <a:t>// String </a:t>
            </a:r>
            <a:r>
              <a:rPr lang="ko-KR" altLang="en-US" sz="1400" dirty="0"/>
              <a:t>클래스의 </a:t>
            </a:r>
            <a:r>
              <a:rPr lang="ko-KR" altLang="en-US" sz="1400" dirty="0" err="1"/>
              <a:t>생성자를</a:t>
            </a:r>
            <a:r>
              <a:rPr lang="ko-KR" altLang="en-US" sz="1400" dirty="0"/>
              <a:t> 이용하여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생성</a:t>
            </a:r>
          </a:p>
          <a:p>
            <a:r>
              <a:rPr lang="en-US" altLang="ko-KR" sz="1400" dirty="0"/>
              <a:t>char data[] = {'a', 'b', 'c', 'd'};</a:t>
            </a:r>
          </a:p>
          <a:p>
            <a:r>
              <a:rPr lang="en-US" altLang="ko-KR" sz="1400" dirty="0"/>
              <a:t>String str2 = new String(data);</a:t>
            </a:r>
          </a:p>
          <a:p>
            <a:r>
              <a:rPr lang="en-US" altLang="ko-KR" sz="1400" dirty="0"/>
              <a:t>String str3 = new String("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"); // str2</a:t>
            </a:r>
            <a:r>
              <a:rPr lang="ko-KR" altLang="en-US" sz="1400" dirty="0"/>
              <a:t>와 </a:t>
            </a:r>
            <a:r>
              <a:rPr lang="en-US" altLang="ko-KR" sz="1400" dirty="0"/>
              <a:t>str3</a:t>
            </a:r>
            <a:r>
              <a:rPr lang="ko-KR" altLang="en-US" sz="1400" dirty="0"/>
              <a:t>은 모두 </a:t>
            </a:r>
            <a:r>
              <a:rPr lang="en-US" altLang="ko-KR" sz="1400" dirty="0"/>
              <a:t>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 </a:t>
            </a:r>
            <a:r>
              <a:rPr lang="ko-KR" altLang="en-US" sz="1400" dirty="0" err="1"/>
              <a:t>스트링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4584093"/>
            <a:ext cx="6768752" cy="17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34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965" y="2852936"/>
            <a:ext cx="5577315" cy="39505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스트링</a:t>
            </a:r>
            <a:r>
              <a:rPr lang="ko-KR" altLang="en-US" dirty="0"/>
              <a:t> </a:t>
            </a:r>
            <a:r>
              <a:rPr lang="ko-KR" altLang="en-US" dirty="0" err="1"/>
              <a:t>리터럴과</a:t>
            </a:r>
            <a:r>
              <a:rPr lang="ko-KR" altLang="en-US" dirty="0"/>
              <a:t> </a:t>
            </a:r>
            <a:r>
              <a:rPr lang="en-US" altLang="ko-KR" dirty="0"/>
              <a:t>new String()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531352" cy="235745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스트링</a:t>
            </a:r>
            <a:r>
              <a:rPr lang="ko-KR" altLang="en-US" dirty="0"/>
              <a:t> 생성 방법</a:t>
            </a:r>
            <a:endParaRPr lang="en-US" altLang="ko-KR" dirty="0"/>
          </a:p>
          <a:p>
            <a:pPr lvl="1"/>
            <a:r>
              <a:rPr lang="ko-KR" altLang="en-US" dirty="0" err="1"/>
              <a:t>리터럴로</a:t>
            </a:r>
            <a:r>
              <a:rPr lang="ko-KR" altLang="en-US" dirty="0"/>
              <a:t> 생성</a:t>
            </a:r>
            <a:r>
              <a:rPr lang="en-US" altLang="ko-KR" dirty="0"/>
              <a:t>, String s = "Hello"; </a:t>
            </a:r>
          </a:p>
          <a:p>
            <a:pPr lvl="2"/>
            <a:r>
              <a:rPr lang="en-US" altLang="ko-KR" dirty="0"/>
              <a:t>JVM</a:t>
            </a:r>
            <a:r>
              <a:rPr lang="ko-KR" altLang="en-US" dirty="0"/>
              <a:t>이 리터럴 관리</a:t>
            </a:r>
            <a:r>
              <a:rPr lang="en-US" altLang="ko-KR" dirty="0"/>
              <a:t>, </a:t>
            </a:r>
            <a:r>
              <a:rPr lang="ko-KR" altLang="en-US" dirty="0"/>
              <a:t>응용프로그램 내에서 공유됨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객체로 생성</a:t>
            </a:r>
            <a:r>
              <a:rPr lang="en-US" altLang="ko-KR" dirty="0"/>
              <a:t>, String t = new String("Hello");</a:t>
            </a:r>
          </a:p>
          <a:p>
            <a:pPr lvl="2"/>
            <a:r>
              <a:rPr lang="ko-KR" altLang="en-US" dirty="0" err="1"/>
              <a:t>힙</a:t>
            </a:r>
            <a:r>
              <a:rPr lang="ko-KR" altLang="en-US" dirty="0"/>
              <a:t> 메모리에</a:t>
            </a:r>
            <a:r>
              <a:rPr lang="en-US" altLang="ko-KR" dirty="0"/>
              <a:t> String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93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스트링 객체의 주요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스트링</a:t>
            </a:r>
            <a:r>
              <a:rPr lang="ko-KR" altLang="en-US" dirty="0"/>
              <a:t> 객체는 수정 불가능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스트링</a:t>
            </a:r>
            <a:r>
              <a:rPr lang="ko-KR" altLang="en-US" dirty="0"/>
              <a:t>  비교 시 반드시 </a:t>
            </a:r>
            <a:r>
              <a:rPr lang="en-US" altLang="ko-KR" dirty="0"/>
              <a:t>equals()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equals()</a:t>
            </a:r>
            <a:r>
              <a:rPr lang="ko-KR" altLang="en-US" dirty="0"/>
              <a:t>는 내용을 비교하기 때문</a:t>
            </a:r>
            <a:endParaRPr lang="en-US" altLang="ko-KR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35" y="1844824"/>
            <a:ext cx="7516662" cy="9137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97" y="2924944"/>
            <a:ext cx="5598127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주요 메소드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412776"/>
            <a:ext cx="640932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2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 err="1"/>
              <a:t>int</a:t>
            </a:r>
            <a:r>
              <a:rPr lang="ko-KR" altLang="en-US" dirty="0"/>
              <a:t> </a:t>
            </a:r>
            <a:r>
              <a:rPr lang="en-US" altLang="ko-KR" dirty="0" err="1"/>
              <a:t>compareTo</a:t>
            </a:r>
            <a:r>
              <a:rPr lang="en-US" altLang="ko-KR" dirty="0"/>
              <a:t>(String </a:t>
            </a:r>
            <a:r>
              <a:rPr lang="en-US" altLang="ko-KR" dirty="0" err="1"/>
              <a:t>anotherString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문자열이 같으면 </a:t>
            </a:r>
            <a:r>
              <a:rPr lang="en-US" altLang="ko-KR" dirty="0"/>
              <a:t>0</a:t>
            </a:r>
            <a:r>
              <a:rPr lang="ko-KR" altLang="en-US" dirty="0"/>
              <a:t> 리턴</a:t>
            </a:r>
            <a:endParaRPr lang="en-US" altLang="ko-KR" dirty="0"/>
          </a:p>
          <a:p>
            <a:pPr lvl="2"/>
            <a:r>
              <a:rPr lang="ko-KR" altLang="en-US" dirty="0"/>
              <a:t>이 문자열이 </a:t>
            </a:r>
            <a:r>
              <a:rPr lang="en-US" altLang="ko-KR" dirty="0" err="1"/>
              <a:t>anotherString</a:t>
            </a:r>
            <a:r>
              <a:rPr lang="en-US" altLang="ko-KR" dirty="0"/>
              <a:t> </a:t>
            </a:r>
            <a:r>
              <a:rPr lang="ko-KR" altLang="en-US" dirty="0"/>
              <a:t>보다 사전에 먼저 나오면 음수 리턴</a:t>
            </a:r>
            <a:endParaRPr lang="en-US" altLang="ko-KR" dirty="0"/>
          </a:p>
          <a:p>
            <a:pPr lvl="2"/>
            <a:r>
              <a:rPr lang="ko-KR" altLang="en-US" dirty="0"/>
              <a:t>이 문자열이 </a:t>
            </a:r>
            <a:r>
              <a:rPr lang="en-US" altLang="ko-KR" dirty="0" err="1"/>
              <a:t>anotherString</a:t>
            </a:r>
            <a:r>
              <a:rPr lang="en-US" altLang="ko-KR" dirty="0"/>
              <a:t> </a:t>
            </a:r>
            <a:r>
              <a:rPr lang="ko-KR" altLang="en-US" dirty="0"/>
              <a:t>보다 사전에 나중에 나오면 양수 리턴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==</a:t>
            </a:r>
            <a:r>
              <a:rPr lang="ko-KR" altLang="en-US" dirty="0"/>
              <a:t>는 문자열 비교에는 사용하면</a:t>
            </a:r>
            <a:r>
              <a:rPr lang="en-US" altLang="ko-KR" dirty="0"/>
              <a:t> </a:t>
            </a:r>
            <a:r>
              <a:rPr lang="ko-KR" altLang="en-US" dirty="0"/>
              <a:t>안됨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2837835"/>
            <a:ext cx="494404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String java= "Java";</a:t>
            </a:r>
          </a:p>
          <a:p>
            <a:r>
              <a:rPr lang="en-US" altLang="ko-KR" sz="1400" dirty="0"/>
              <a:t>String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 = "C++";</a:t>
            </a:r>
          </a:p>
          <a:p>
            <a:r>
              <a:rPr lang="en-US" altLang="ko-KR" sz="1400" b="1" dirty="0" err="1"/>
              <a:t>int</a:t>
            </a:r>
            <a:r>
              <a:rPr lang="en-US" altLang="ko-KR" sz="1400" b="1" dirty="0"/>
              <a:t> res = </a:t>
            </a:r>
            <a:r>
              <a:rPr lang="en-US" altLang="ko-KR" sz="1400" b="1" dirty="0" err="1"/>
              <a:t>java.compareTo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cpp</a:t>
            </a:r>
            <a:r>
              <a:rPr lang="en-US" altLang="ko-KR" sz="1400" b="1" dirty="0"/>
              <a:t>);</a:t>
            </a:r>
          </a:p>
          <a:p>
            <a:r>
              <a:rPr lang="en-US" altLang="ko-KR" sz="1400" dirty="0"/>
              <a:t>if(res == 0)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("the same");</a:t>
            </a:r>
          </a:p>
          <a:p>
            <a:r>
              <a:rPr lang="en-US" altLang="ko-KR" sz="1400" dirty="0"/>
              <a:t>else if(res &lt;0)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(java + " &lt;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else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(java + " &gt;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00166" y="5013176"/>
            <a:ext cx="4944042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Java &gt; C++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292080" y="3356992"/>
            <a:ext cx="2592288" cy="432048"/>
          </a:xfrm>
          <a:prstGeom prst="wedgeRoundRectCallout">
            <a:avLst>
              <a:gd name="adj1" fmla="val -91846"/>
              <a:gd name="adj2" fmla="val -290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"Java" </a:t>
            </a:r>
            <a:r>
              <a:rPr lang="ko-KR" altLang="en-US" sz="1100" dirty="0">
                <a:solidFill>
                  <a:schemeClr val="tx1"/>
                </a:solidFill>
              </a:rPr>
              <a:t>가 </a:t>
            </a:r>
            <a:r>
              <a:rPr lang="en-US" altLang="ko-KR" sz="1100" dirty="0">
                <a:solidFill>
                  <a:schemeClr val="tx1"/>
                </a:solidFill>
              </a:rPr>
              <a:t>"C++" </a:t>
            </a:r>
            <a:r>
              <a:rPr lang="ko-KR" altLang="en-US" sz="1100" dirty="0">
                <a:solidFill>
                  <a:schemeClr val="tx1"/>
                </a:solidFill>
              </a:rPr>
              <a:t>보다 사전에 나중에 나오기 때문에 양수 리턴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530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연결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+ </a:t>
            </a:r>
            <a:r>
              <a:rPr lang="ko-KR" altLang="en-US" dirty="0"/>
              <a:t>연산자로 문자열 연결</a:t>
            </a:r>
            <a:endParaRPr lang="en-US" altLang="ko-KR" dirty="0"/>
          </a:p>
          <a:p>
            <a:pPr lvl="1"/>
            <a:r>
              <a:rPr lang="ko-KR" altLang="en-US" dirty="0" err="1"/>
              <a:t>피연산자에</a:t>
            </a:r>
            <a:r>
              <a:rPr lang="ko-KR" altLang="en-US" dirty="0"/>
              <a:t> 문자열이나 객체가 포함되어 있는 경우</a:t>
            </a:r>
            <a:endParaRPr lang="en-US" altLang="ko-KR" dirty="0"/>
          </a:p>
          <a:p>
            <a:pPr lvl="2"/>
            <a:r>
              <a:rPr lang="ko-KR" altLang="en-US" dirty="0"/>
              <a:t>객체는 객체</a:t>
            </a:r>
            <a:r>
              <a:rPr lang="en-US" altLang="ko-KR" dirty="0"/>
              <a:t>.</a:t>
            </a:r>
            <a:r>
              <a:rPr lang="en-US" altLang="ko-KR" dirty="0" err="1"/>
              <a:t>toString</a:t>
            </a:r>
            <a:r>
              <a:rPr lang="en-US" altLang="ko-KR" dirty="0"/>
              <a:t>()</a:t>
            </a:r>
            <a:r>
              <a:rPr lang="ko-KR" altLang="en-US" dirty="0"/>
              <a:t>을 호출하여 문자열로 변환하여 연결</a:t>
            </a:r>
            <a:endParaRPr lang="en-US" altLang="ko-KR" dirty="0"/>
          </a:p>
          <a:p>
            <a:pPr lvl="2"/>
            <a:r>
              <a:rPr lang="ko-KR" altLang="en-US" dirty="0"/>
              <a:t>기본 타입 값은 문자열로 변환하여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String </a:t>
            </a:r>
            <a:r>
              <a:rPr lang="en-US" altLang="ko-KR" dirty="0" err="1"/>
              <a:t>concat</a:t>
            </a:r>
            <a:r>
              <a:rPr lang="en-US" altLang="ko-KR" dirty="0"/>
              <a:t>(String </a:t>
            </a:r>
            <a:r>
              <a:rPr lang="en-US" altLang="ko-KR" dirty="0" err="1"/>
              <a:t>str</a:t>
            </a:r>
            <a:r>
              <a:rPr lang="en-US" altLang="ko-KR" dirty="0"/>
              <a:t>)</a:t>
            </a:r>
            <a:r>
              <a:rPr lang="ko-KR" altLang="en-US" dirty="0"/>
              <a:t>를 이용한 문자열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String </a:t>
            </a:r>
            <a:r>
              <a:rPr lang="ko-KR" altLang="en-US" dirty="0"/>
              <a:t>객체에 연결되지 않고 새로운 </a:t>
            </a:r>
            <a:r>
              <a:rPr lang="ko-KR" altLang="en-US" dirty="0" err="1"/>
              <a:t>스트링</a:t>
            </a:r>
            <a:r>
              <a:rPr lang="ko-KR" altLang="en-US" dirty="0"/>
              <a:t> 객체 리턴</a:t>
            </a:r>
            <a:endParaRPr lang="en-US" altLang="ko-KR" dirty="0"/>
          </a:p>
          <a:p>
            <a:pPr lvl="2"/>
            <a:r>
              <a:rPr lang="ko-KR" altLang="en-US" dirty="0"/>
              <a:t>다음 슬라이드에서 설명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547664" y="2977788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de-DE" altLang="ko-KR" sz="1400" dirty="0"/>
              <a:t>System.out.print(</a:t>
            </a:r>
            <a:r>
              <a:rPr lang="en-US" altLang="ko-KR" sz="1400" dirty="0"/>
              <a:t>"</a:t>
            </a:r>
            <a:r>
              <a:rPr lang="de-DE" altLang="ko-KR" sz="1400" dirty="0"/>
              <a:t>abcd</a:t>
            </a:r>
            <a:r>
              <a:rPr lang="en-US" altLang="ko-KR" sz="1400" dirty="0"/>
              <a:t>"</a:t>
            </a:r>
            <a:r>
              <a:rPr lang="de-DE" altLang="ko-KR" sz="1400" dirty="0"/>
              <a:t> + 1 + true + 3.13e-2 + </a:t>
            </a:r>
            <a:r>
              <a:rPr lang="en-US" altLang="ko-KR" sz="1400" dirty="0"/>
              <a:t>'</a:t>
            </a:r>
            <a:r>
              <a:rPr lang="de-DE" altLang="ko-KR" sz="1400" dirty="0"/>
              <a:t>E</a:t>
            </a:r>
            <a:r>
              <a:rPr lang="en-US" altLang="ko-KR" sz="1400" dirty="0"/>
              <a:t>'</a:t>
            </a:r>
            <a:r>
              <a:rPr lang="de-DE" altLang="ko-KR" sz="1400" dirty="0"/>
              <a:t>+ </a:t>
            </a:r>
            <a:r>
              <a:rPr lang="en-US" altLang="ko-KR" sz="1400" dirty="0"/>
              <a:t>"</a:t>
            </a:r>
            <a:r>
              <a:rPr lang="de-DE" altLang="ko-KR" sz="1400" dirty="0"/>
              <a:t>fgh</a:t>
            </a:r>
            <a:r>
              <a:rPr lang="en-US" altLang="ko-KR" sz="1400" dirty="0"/>
              <a:t>"</a:t>
            </a:r>
            <a:r>
              <a:rPr lang="de-DE" altLang="ko-KR" sz="1400" dirty="0"/>
              <a:t> );</a:t>
            </a:r>
          </a:p>
          <a:p>
            <a:pPr marL="0" lvl="2" defTabSz="180000"/>
            <a:r>
              <a:rPr lang="de-DE" altLang="ko-KR" sz="1400" dirty="0"/>
              <a:t>// </a:t>
            </a:r>
            <a:r>
              <a:rPr lang="en-US" altLang="ko-KR" sz="1400" dirty="0"/>
              <a:t>abcd1true0.0313Efgh </a:t>
            </a:r>
            <a:r>
              <a:rPr lang="ko-KR" altLang="en-US" sz="1400" dirty="0"/>
              <a:t> 출력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4489956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"I love ".</a:t>
            </a:r>
            <a:r>
              <a:rPr lang="en-US" altLang="ko-KR" sz="1400" dirty="0" err="1"/>
              <a:t>concat</a:t>
            </a:r>
            <a:r>
              <a:rPr lang="en-US" altLang="ko-KR" sz="1400" dirty="0"/>
              <a:t>("Java.") </a:t>
            </a:r>
            <a:r>
              <a:rPr lang="ko-KR" altLang="en-US" sz="1400" dirty="0"/>
              <a:t>는  </a:t>
            </a:r>
            <a:r>
              <a:rPr lang="en-US" altLang="ko-KR" sz="1400" dirty="0"/>
              <a:t>"I Love Java." </a:t>
            </a:r>
            <a:r>
              <a:rPr lang="ko-KR" altLang="en-US" sz="1400" dirty="0"/>
              <a:t>리턴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33778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concat</a:t>
            </a:r>
            <a:r>
              <a:rPr lang="en-US" altLang="ko-KR" dirty="0"/>
              <a:t>()</a:t>
            </a:r>
            <a:r>
              <a:rPr lang="ko-KR" altLang="en-US" dirty="0"/>
              <a:t>은 새로운 문자열을 생성</a:t>
            </a:r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860644" y="1755168"/>
            <a:ext cx="7596025" cy="2249896"/>
            <a:chOff x="860644" y="1755168"/>
            <a:chExt cx="7596025" cy="2249896"/>
          </a:xfrm>
        </p:grpSpPr>
        <p:sp>
          <p:nvSpPr>
            <p:cNvPr id="33" name="TextBox 32"/>
            <p:cNvSpPr txBox="1"/>
            <p:nvPr/>
          </p:nvSpPr>
          <p:spPr>
            <a:xfrm>
              <a:off x="971600" y="1755168"/>
              <a:ext cx="2324379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String s1 = "</a:t>
              </a:r>
              <a:r>
                <a:rPr lang="en-US" altLang="ko-KR" sz="1600" dirty="0" err="1"/>
                <a:t>abcd</a:t>
              </a:r>
              <a:r>
                <a:rPr lang="en-US" altLang="ko-KR" sz="1600" dirty="0"/>
                <a:t>";</a:t>
              </a:r>
            </a:p>
            <a:p>
              <a:r>
                <a:rPr lang="en-US" altLang="ko-KR" sz="1600" dirty="0"/>
                <a:t>String s2 = "</a:t>
              </a:r>
              <a:r>
                <a:rPr lang="en-US" altLang="ko-KR" sz="1600" dirty="0" err="1"/>
                <a:t>efgh</a:t>
              </a:r>
              <a:r>
                <a:rPr lang="en-US" altLang="ko-KR" sz="1600" dirty="0"/>
                <a:t>";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0644" y="2992790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s1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354268" y="1755168"/>
              <a:ext cx="2324379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s1 = s1.concat(s2);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411760" y="3034580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abcd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16"/>
            <p:cNvSpPr/>
            <p:nvPr/>
          </p:nvSpPr>
          <p:spPr>
            <a:xfrm>
              <a:off x="1248892" y="3034580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60644" y="3635732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s2</a:t>
              </a:r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411760" y="3677522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16"/>
            <p:cNvSpPr/>
            <p:nvPr/>
          </p:nvSpPr>
          <p:spPr>
            <a:xfrm>
              <a:off x="1248892" y="3677522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곱셈 기호 72"/>
            <p:cNvSpPr/>
            <p:nvPr/>
          </p:nvSpPr>
          <p:spPr>
            <a:xfrm>
              <a:off x="5341845" y="2984037"/>
              <a:ext cx="428628" cy="428628"/>
            </a:xfrm>
            <a:prstGeom prst="mathMultiply">
              <a:avLst>
                <a:gd name="adj1" fmla="val 145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rgbClr val="FF0000"/>
                  </a:solidFill>
                </a:rPr>
                <a:t> 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4" name="직선 화살표 연결선 3"/>
            <p:cNvCxnSpPr>
              <a:stCxn id="41" idx="6"/>
              <a:endCxn id="47" idx="1"/>
            </p:cNvCxnSpPr>
            <p:nvPr/>
          </p:nvCxnSpPr>
          <p:spPr>
            <a:xfrm flipV="1">
              <a:off x="1638030" y="3177456"/>
              <a:ext cx="773730" cy="11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/>
            <p:cNvCxnSpPr>
              <a:stCxn id="42" idx="6"/>
              <a:endCxn id="54" idx="1"/>
            </p:cNvCxnSpPr>
            <p:nvPr/>
          </p:nvCxnSpPr>
          <p:spPr>
            <a:xfrm flipV="1">
              <a:off x="1651908" y="3820398"/>
              <a:ext cx="759852" cy="54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순서도: 연결자 18"/>
            <p:cNvSpPr/>
            <p:nvPr/>
          </p:nvSpPr>
          <p:spPr>
            <a:xfrm>
              <a:off x="1512017" y="3106588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2" name="순서도: 연결자 18"/>
            <p:cNvSpPr/>
            <p:nvPr/>
          </p:nvSpPr>
          <p:spPr>
            <a:xfrm>
              <a:off x="1525895" y="3753841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806023" y="2520468"/>
              <a:ext cx="1342940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abcdefgh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0276" y="2992790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s1</a:t>
              </a:r>
              <a:endParaRPr lang="ko-KR" altLang="en-US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821392" y="3034580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abcd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16"/>
            <p:cNvSpPr/>
            <p:nvPr/>
          </p:nvSpPr>
          <p:spPr>
            <a:xfrm>
              <a:off x="4658524" y="3034580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270276" y="3635732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s2</a:t>
              </a:r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821392" y="3677522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16"/>
            <p:cNvSpPr/>
            <p:nvPr/>
          </p:nvSpPr>
          <p:spPr>
            <a:xfrm>
              <a:off x="4658524" y="3677522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화살표 연결선 59"/>
            <p:cNvCxnSpPr>
              <a:stCxn id="63" idx="6"/>
              <a:endCxn id="51" idx="1"/>
            </p:cNvCxnSpPr>
            <p:nvPr/>
          </p:nvCxnSpPr>
          <p:spPr>
            <a:xfrm flipV="1">
              <a:off x="5047662" y="3177456"/>
              <a:ext cx="773730" cy="114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64" idx="6"/>
              <a:endCxn id="57" idx="1"/>
            </p:cNvCxnSpPr>
            <p:nvPr/>
          </p:nvCxnSpPr>
          <p:spPr>
            <a:xfrm flipV="1">
              <a:off x="5061540" y="3820398"/>
              <a:ext cx="759852" cy="54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순서도: 연결자 18"/>
            <p:cNvSpPr/>
            <p:nvPr/>
          </p:nvSpPr>
          <p:spPr>
            <a:xfrm>
              <a:off x="4921649" y="3106588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4" name="순서도: 연결자 18"/>
            <p:cNvSpPr/>
            <p:nvPr/>
          </p:nvSpPr>
          <p:spPr>
            <a:xfrm>
              <a:off x="4935527" y="3753841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48" name="Shape 48"/>
            <p:cNvCxnSpPr>
              <a:stCxn id="63" idx="2"/>
              <a:endCxn id="46" idx="1"/>
            </p:cNvCxnSpPr>
            <p:nvPr/>
          </p:nvCxnSpPr>
          <p:spPr>
            <a:xfrm rot="10800000" flipH="1">
              <a:off x="4921649" y="2663344"/>
              <a:ext cx="884374" cy="515252"/>
            </a:xfrm>
            <a:prstGeom prst="curvedConnector3">
              <a:avLst>
                <a:gd name="adj1" fmla="val 4325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모서리가 둥근 사각형 설명선 23"/>
            <p:cNvSpPr/>
            <p:nvPr/>
          </p:nvSpPr>
          <p:spPr>
            <a:xfrm>
              <a:off x="6876256" y="1900713"/>
              <a:ext cx="1580413" cy="459700"/>
            </a:xfrm>
            <a:prstGeom prst="wedgeRoundRectCallout">
              <a:avLst>
                <a:gd name="adj1" fmla="val -60980"/>
                <a:gd name="adj2" fmla="val 8178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050" dirty="0"/>
                <a:t>s1.concat(s2)</a:t>
              </a:r>
              <a:r>
                <a:rPr lang="ko-KR" altLang="en-US" sz="1050" dirty="0"/>
                <a:t>가 </a:t>
              </a:r>
              <a:r>
                <a:rPr lang="ko-KR" altLang="en-US" sz="1050" dirty="0" err="1"/>
                <a:t>리턴한</a:t>
              </a:r>
              <a:endParaRPr lang="en-US" altLang="ko-KR" sz="1050" dirty="0"/>
            </a:p>
            <a:p>
              <a:r>
                <a:rPr lang="ko-KR" altLang="en-US" sz="1050" dirty="0"/>
                <a:t>새로운 </a:t>
              </a:r>
              <a:r>
                <a:rPr lang="ko-KR" altLang="en-US" sz="1050" dirty="0" err="1"/>
                <a:t>스트링</a:t>
              </a:r>
              <a:r>
                <a:rPr lang="ko-KR" altLang="en-US" sz="1050" dirty="0"/>
                <a:t> 객체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2855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문자열 내의 공백 제거</a:t>
            </a:r>
            <a:r>
              <a:rPr lang="en-US" altLang="ko-KR" dirty="0"/>
              <a:t>, </a:t>
            </a:r>
            <a:r>
              <a:rPr lang="ko-KR" altLang="en-US" dirty="0"/>
              <a:t>문자열의 각 문자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공백 제거</a:t>
            </a:r>
            <a:endParaRPr lang="en-US" altLang="ko-KR" dirty="0"/>
          </a:p>
          <a:p>
            <a:pPr lvl="1"/>
            <a:r>
              <a:rPr lang="en-US" altLang="ko-KR" dirty="0"/>
              <a:t>String trim()</a:t>
            </a:r>
            <a:endParaRPr lang="ko-KR" altLang="en-US" dirty="0"/>
          </a:p>
          <a:p>
            <a:pPr lvl="2"/>
            <a:r>
              <a:rPr lang="ko-KR" altLang="en-US" dirty="0"/>
              <a:t>문자열 앞 뒤 공백 문자</a:t>
            </a:r>
            <a:r>
              <a:rPr lang="en-US" altLang="ko-KR" dirty="0"/>
              <a:t>(tab, enter, space)</a:t>
            </a:r>
            <a:r>
              <a:rPr lang="ko-KR" altLang="en-US" dirty="0"/>
              <a:t> 제거한 문자열 리턴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문자열의 문자</a:t>
            </a:r>
            <a:endParaRPr lang="en-US" altLang="ko-KR" dirty="0"/>
          </a:p>
          <a:p>
            <a:pPr lvl="1"/>
            <a:r>
              <a:rPr lang="en-US" altLang="ko-KR" dirty="0"/>
              <a:t>char </a:t>
            </a:r>
            <a:r>
              <a:rPr lang="en-US" altLang="ko-KR" dirty="0" err="1"/>
              <a:t>charAt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index)</a:t>
            </a:r>
          </a:p>
          <a:p>
            <a:pPr lvl="2"/>
            <a:r>
              <a:rPr lang="ko-KR" altLang="en-US" dirty="0"/>
              <a:t>문자열 내의 문자 접근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331640" y="2564904"/>
            <a:ext cx="66247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a = "      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      ";</a:t>
            </a:r>
          </a:p>
          <a:p>
            <a:r>
              <a:rPr lang="en-US" altLang="ko-KR" sz="1400" dirty="0"/>
              <a:t>String b = "      xyz\t";</a:t>
            </a:r>
          </a:p>
          <a:p>
            <a:r>
              <a:rPr lang="en-US" altLang="ko-KR" sz="1400" dirty="0"/>
              <a:t>String c = </a:t>
            </a:r>
            <a:r>
              <a:rPr lang="en-US" altLang="ko-KR" sz="1400" b="1" dirty="0" err="1"/>
              <a:t>a.trim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c = 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". </a:t>
            </a:r>
            <a:r>
              <a:rPr lang="ko-KR" altLang="en-US" sz="1400" dirty="0"/>
              <a:t>문자열 중간에 있는 공백은 제거되지 않음</a:t>
            </a:r>
          </a:p>
          <a:p>
            <a:r>
              <a:rPr lang="en-US" altLang="ko-KR" sz="1400" dirty="0"/>
              <a:t>String d = </a:t>
            </a:r>
            <a:r>
              <a:rPr lang="en-US" altLang="ko-KR" sz="1400" b="1" dirty="0" err="1"/>
              <a:t>b.trim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d = "xyz". </a:t>
            </a:r>
            <a:r>
              <a:rPr lang="ko-KR" altLang="en-US" sz="1400" dirty="0"/>
              <a:t>스페이스와 </a:t>
            </a:r>
            <a:r>
              <a:rPr lang="en-US" altLang="ko-KR" sz="1400" dirty="0"/>
              <a:t>'\t' </a:t>
            </a:r>
            <a:r>
              <a:rPr lang="ko-KR" altLang="en-US" sz="1400" dirty="0"/>
              <a:t>제거됨</a:t>
            </a:r>
            <a:r>
              <a:rPr lang="en-US" altLang="ko-KR" sz="1400" dirty="0"/>
              <a:t>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85852" y="5214950"/>
            <a:ext cx="324036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a = "class";</a:t>
            </a:r>
          </a:p>
          <a:p>
            <a:r>
              <a:rPr lang="en-US" altLang="ko-KR" sz="1400" dirty="0"/>
              <a:t>char c = </a:t>
            </a:r>
            <a:r>
              <a:rPr lang="en-US" altLang="ko-KR" sz="1400" b="1" dirty="0" err="1"/>
              <a:t>a.charAt</a:t>
            </a:r>
            <a:r>
              <a:rPr lang="en-US" altLang="ko-KR" sz="1400" b="1" dirty="0"/>
              <a:t>(2); </a:t>
            </a:r>
            <a:r>
              <a:rPr lang="en-US" altLang="ko-KR" sz="1400" dirty="0"/>
              <a:t>// c = </a:t>
            </a:r>
            <a:r>
              <a:rPr lang="en-US" altLang="ko-KR" sz="1400" b="1" dirty="0"/>
              <a:t>'</a:t>
            </a:r>
            <a:r>
              <a:rPr lang="en-US" altLang="ko-KR" sz="1400" dirty="0"/>
              <a:t>a</a:t>
            </a:r>
            <a:r>
              <a:rPr lang="en-US" altLang="ko-KR" sz="1400" b="1" dirty="0"/>
              <a:t>'</a:t>
            </a:r>
            <a:endParaRPr lang="en-US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86314" y="3922288"/>
            <a:ext cx="403415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// "class"</a:t>
            </a:r>
            <a:r>
              <a:rPr lang="ko-KR" altLang="en-US" sz="1400" dirty="0"/>
              <a:t>에 포함된 </a:t>
            </a:r>
            <a:r>
              <a:rPr lang="en-US" altLang="ko-KR" sz="1400" dirty="0"/>
              <a:t>‘s’</a:t>
            </a:r>
            <a:r>
              <a:rPr lang="ko-KR" altLang="en-US" sz="1400" dirty="0"/>
              <a:t>의 개수를 세는 코드</a:t>
            </a:r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count = 0;</a:t>
            </a:r>
          </a:p>
          <a:p>
            <a:pPr defTabSz="180000"/>
            <a:r>
              <a:rPr lang="en-US" altLang="ko-KR" sz="1400" dirty="0"/>
              <a:t>String a = "class";</a:t>
            </a:r>
          </a:p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();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 //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()</a:t>
            </a:r>
            <a:r>
              <a:rPr lang="ko-KR" altLang="en-US" sz="1400" dirty="0"/>
              <a:t>는 </a:t>
            </a:r>
            <a:r>
              <a:rPr lang="en-US" altLang="ko-KR" sz="1400" dirty="0"/>
              <a:t>5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if(</a:t>
            </a:r>
            <a:r>
              <a:rPr lang="en-US" altLang="ko-KR" sz="1400" b="1" dirty="0" err="1"/>
              <a:t>a.charAt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) == 's')</a:t>
            </a:r>
          </a:p>
          <a:p>
            <a:pPr defTabSz="180000"/>
            <a:r>
              <a:rPr lang="en-US" altLang="ko-KR" sz="1400" b="1" dirty="0"/>
              <a:t>		count++;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 err="1"/>
              <a:t>System.out.println</a:t>
            </a:r>
            <a:r>
              <a:rPr lang="en-US" altLang="ko-KR" sz="1400" dirty="0"/>
              <a:t>(count); // 2 </a:t>
            </a:r>
            <a:r>
              <a:rPr lang="ko-KR" altLang="en-US" sz="1400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76856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165D7DE-F813-4B19-8614-3C3741290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429000"/>
            <a:ext cx="6776534" cy="27759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모듈 파일들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016224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자바 </a:t>
            </a:r>
            <a:r>
              <a:rPr lang="en-US" altLang="ko-KR" dirty="0"/>
              <a:t>JDK</a:t>
            </a:r>
            <a:r>
              <a:rPr lang="ko-KR" altLang="en-US" dirty="0"/>
              <a:t>에 제공되는 모듈 파일들</a:t>
            </a:r>
            <a:endParaRPr lang="en-US" altLang="ko-KR" dirty="0"/>
          </a:p>
          <a:p>
            <a:pPr lvl="1"/>
            <a:r>
              <a:rPr lang="ko-KR" altLang="en-US" dirty="0"/>
              <a:t>자바가 설치된 </a:t>
            </a:r>
            <a:r>
              <a:rPr lang="en-US" altLang="ko-KR" dirty="0" err="1"/>
              <a:t>jmods</a:t>
            </a:r>
            <a:r>
              <a:rPr lang="en-US" altLang="ko-KR" dirty="0"/>
              <a:t> </a:t>
            </a:r>
            <a:r>
              <a:rPr lang="ko-KR" altLang="en-US" dirty="0"/>
              <a:t>디렉터리에 모듈 파일 존재</a:t>
            </a:r>
            <a:endParaRPr lang="en-US" altLang="ko-KR" dirty="0"/>
          </a:p>
          <a:p>
            <a:pPr lvl="2"/>
            <a:r>
              <a:rPr lang="ko-KR" altLang="en-US" dirty="0"/>
              <a:t>자바 버전에 따라 </a:t>
            </a:r>
            <a:r>
              <a:rPr lang="en-US" altLang="ko-KR" dirty="0"/>
              <a:t>100</a:t>
            </a:r>
            <a:r>
              <a:rPr lang="ko-KR" altLang="en-US" dirty="0"/>
              <a:t>개에 가까운 모듈 파일</a:t>
            </a:r>
            <a:endParaRPr lang="en-US" altLang="ko-KR" dirty="0"/>
          </a:p>
          <a:p>
            <a:pPr lvl="2"/>
            <a:r>
              <a:rPr lang="ko-KR" altLang="en-US" dirty="0"/>
              <a:t>모듈 파일</a:t>
            </a:r>
            <a:r>
              <a:rPr lang="en-US" altLang="ko-KR" dirty="0"/>
              <a:t>(.</a:t>
            </a:r>
            <a:r>
              <a:rPr lang="en-US" altLang="ko-KR" dirty="0" err="1"/>
              <a:t>jmod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ZIP </a:t>
            </a:r>
            <a:r>
              <a:rPr lang="ko-KR" altLang="en-US" dirty="0"/>
              <a:t>포맷으로 압축된 파일</a:t>
            </a:r>
            <a:endParaRPr lang="en-US" altLang="ko-KR" dirty="0"/>
          </a:p>
          <a:p>
            <a:pPr lvl="1"/>
            <a:r>
              <a:rPr lang="ko-KR" altLang="en-US" dirty="0"/>
              <a:t>모듈 파일에는 자바 </a:t>
            </a:r>
            <a:r>
              <a:rPr lang="en-US" altLang="ko-KR" dirty="0"/>
              <a:t>API</a:t>
            </a:r>
            <a:r>
              <a:rPr lang="ko-KR" altLang="en-US" dirty="0"/>
              <a:t>의 패키지와 클래스들이 들어 있음</a:t>
            </a:r>
            <a:endParaRPr lang="en-US" altLang="ko-KR" dirty="0"/>
          </a:p>
          <a:p>
            <a:pPr lvl="1"/>
            <a:r>
              <a:rPr lang="en-US" altLang="ko-KR" dirty="0" err="1"/>
              <a:t>Jmod</a:t>
            </a:r>
            <a:r>
              <a:rPr lang="en-US" altLang="ko-KR" dirty="0"/>
              <a:t> </a:t>
            </a:r>
            <a:r>
              <a:rPr lang="ko-KR" altLang="en-US" dirty="0"/>
              <a:t>명령을 이용하여 모듈 파일에 들어 있는 패키지를 풀어 낼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1043608" y="5936363"/>
            <a:ext cx="864096" cy="340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>
            <a:off x="7595510" y="4737519"/>
            <a:ext cx="288032" cy="1067745"/>
          </a:xfrm>
          <a:prstGeom prst="righ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956376" y="4941168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자바</a:t>
            </a:r>
            <a:r>
              <a:rPr lang="en-US" altLang="ko-KR" sz="1200" dirty="0"/>
              <a:t> API</a:t>
            </a:r>
            <a:r>
              <a:rPr lang="ko-KR" altLang="en-US" sz="1200" dirty="0"/>
              <a:t>의</a:t>
            </a:r>
            <a:endParaRPr lang="en-US" altLang="ko-KR" sz="1200" dirty="0"/>
          </a:p>
          <a:p>
            <a:pPr algn="ctr"/>
            <a:r>
              <a:rPr lang="ko-KR" altLang="en-US" sz="1200" dirty="0"/>
              <a:t>모듈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모듈 파일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FDEBB5-1210-47B5-9679-13CB70FEA785}"/>
              </a:ext>
            </a:extLst>
          </p:cNvPr>
          <p:cNvSpPr txBox="1"/>
          <p:nvPr/>
        </p:nvSpPr>
        <p:spPr>
          <a:xfrm>
            <a:off x="2627784" y="6309320"/>
            <a:ext cx="4169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Microsoft</a:t>
            </a:r>
            <a:r>
              <a:rPr lang="ko-KR" altLang="en-US" sz="1200" dirty="0"/>
              <a:t>의 </a:t>
            </a:r>
            <a:r>
              <a:rPr lang="en-US" altLang="ko-KR" sz="1200" dirty="0"/>
              <a:t>OpenJDK</a:t>
            </a:r>
            <a:r>
              <a:rPr lang="ko-KR" altLang="en-US" sz="1200" dirty="0"/>
              <a:t>가 설치된 경우</a:t>
            </a:r>
            <a:r>
              <a:rPr lang="en-US" altLang="ko-KR" sz="1200" dirty="0"/>
              <a:t>, 71</a:t>
            </a:r>
            <a:r>
              <a:rPr lang="ko-KR" altLang="en-US" sz="1200" dirty="0"/>
              <a:t>개의 모듈 파일들</a:t>
            </a:r>
          </a:p>
        </p:txBody>
      </p:sp>
    </p:spTree>
    <p:extLst>
      <p:ext uri="{BB962C8B-B14F-4D97-AF65-F5344CB8AC3E}">
        <p14:creationId xmlns:p14="http://schemas.microsoft.com/office/powerpoint/2010/main" val="3795707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6-7 : String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693252"/>
            <a:ext cx="547260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100" dirty="0"/>
              <a:t>public class </a:t>
            </a:r>
            <a:r>
              <a:rPr lang="en-US" altLang="ko-KR" sz="1100" dirty="0" err="1"/>
              <a:t>StringEx</a:t>
            </a:r>
            <a:r>
              <a:rPr lang="en-US" altLang="ko-KR" sz="1100" dirty="0"/>
              <a:t> {</a:t>
            </a:r>
          </a:p>
          <a:p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r>
              <a:rPr lang="en-US" altLang="ko-KR" sz="1100" dirty="0"/>
              <a:t>		String a = new String(" C#");</a:t>
            </a:r>
          </a:p>
          <a:p>
            <a:r>
              <a:rPr lang="en-US" altLang="ko-KR" sz="1100" dirty="0"/>
              <a:t>		String b = new String(",C++ ");</a:t>
            </a:r>
          </a:p>
          <a:p>
            <a:r>
              <a:rPr lang="en-US" altLang="ko-KR" sz="1100" dirty="0"/>
              <a:t>		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 + "</a:t>
            </a:r>
            <a:r>
              <a:rPr lang="ko-KR" altLang="en-US" sz="1100" dirty="0"/>
              <a:t>의 길이는 </a:t>
            </a:r>
            <a:r>
              <a:rPr lang="en-US" altLang="ko-KR" sz="1100" dirty="0"/>
              <a:t>" + </a:t>
            </a:r>
            <a:r>
              <a:rPr lang="en-US" altLang="ko-KR" sz="1100" b="1" dirty="0" err="1"/>
              <a:t>a.length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문자열의 길이</a:t>
            </a:r>
            <a:r>
              <a:rPr lang="en-US" altLang="ko-KR" sz="1100" dirty="0"/>
              <a:t>(</a:t>
            </a:r>
            <a:r>
              <a:rPr lang="ko-KR" altLang="en-US" sz="1100" dirty="0"/>
              <a:t>문자 개수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b="1" dirty="0" err="1"/>
              <a:t>a.contains</a:t>
            </a:r>
            <a:r>
              <a:rPr lang="en-US" altLang="ko-KR" sz="1100" b="1" dirty="0"/>
              <a:t>("#")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문자열의 포함 관계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a.concat</a:t>
            </a:r>
            <a:r>
              <a:rPr lang="en-US" altLang="ko-KR" sz="1100" b="1" dirty="0"/>
              <a:t>(b)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연결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a.trim</a:t>
            </a:r>
            <a:r>
              <a:rPr lang="en-US" altLang="ko-KR" sz="1100" b="1" dirty="0"/>
              <a:t>()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앞 뒤의 공백 제거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a.replace</a:t>
            </a:r>
            <a:r>
              <a:rPr lang="en-US" altLang="ko-KR" sz="1100" b="1" dirty="0"/>
              <a:t>("</a:t>
            </a:r>
            <a:r>
              <a:rPr lang="en-US" altLang="ko-KR" sz="1100" b="1" dirty="0" err="1"/>
              <a:t>C#","Java</a:t>
            </a:r>
            <a:r>
              <a:rPr lang="en-US" altLang="ko-KR" sz="1100" b="1" dirty="0"/>
              <a:t>")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대치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String s[] = </a:t>
            </a:r>
            <a:r>
              <a:rPr lang="en-US" altLang="ko-KR" sz="1100" b="1" dirty="0" err="1"/>
              <a:t>a.split</a:t>
            </a:r>
            <a:r>
              <a:rPr lang="en-US" altLang="ko-KR" sz="1100" b="1" dirty="0"/>
              <a:t>(",")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분리</a:t>
            </a:r>
          </a:p>
          <a:p>
            <a:r>
              <a:rPr lang="nn-NO" altLang="ko-KR" sz="1100" dirty="0"/>
              <a:t>		for (int i=0; i&lt;s.length; i++)</a:t>
            </a:r>
          </a:p>
          <a:p>
            <a:r>
              <a:rPr lang="en-US" altLang="ko-KR" sz="1100" dirty="0"/>
              <a:t>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분리된 문자열</a:t>
            </a:r>
            <a:r>
              <a:rPr lang="en-US" altLang="ko-KR" sz="1100" dirty="0"/>
              <a:t>" +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+ ": " + s[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a.substring</a:t>
            </a:r>
            <a:r>
              <a:rPr lang="en-US" altLang="ko-KR" sz="1100" b="1" dirty="0"/>
              <a:t>(5)</a:t>
            </a:r>
            <a:r>
              <a:rPr lang="en-US" altLang="ko-KR" sz="1100" dirty="0"/>
              <a:t>; // </a:t>
            </a:r>
            <a:r>
              <a:rPr lang="ko-KR" altLang="en-US" sz="1100" dirty="0"/>
              <a:t>인덱스 </a:t>
            </a:r>
            <a:r>
              <a:rPr lang="en-US" altLang="ko-KR" sz="1100" dirty="0"/>
              <a:t>5</a:t>
            </a:r>
            <a:r>
              <a:rPr lang="ko-KR" altLang="en-US" sz="1100" dirty="0"/>
              <a:t>부터 끝까지 서브 </a:t>
            </a:r>
            <a:r>
              <a:rPr lang="ko-KR" altLang="en-US" sz="1100" dirty="0" err="1"/>
              <a:t>스트링</a:t>
            </a:r>
            <a:r>
              <a:rPr lang="ko-KR" altLang="en-US" sz="1100" dirty="0"/>
              <a:t> 리턴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char c = </a:t>
            </a:r>
            <a:r>
              <a:rPr lang="en-US" altLang="ko-KR" sz="1100" b="1" dirty="0" err="1"/>
              <a:t>a.charAt</a:t>
            </a:r>
            <a:r>
              <a:rPr lang="en-US" altLang="ko-KR" sz="1100" b="1" dirty="0"/>
              <a:t>(2)</a:t>
            </a:r>
            <a:r>
              <a:rPr lang="en-US" altLang="ko-KR" sz="1100" dirty="0"/>
              <a:t>; // </a:t>
            </a:r>
            <a:r>
              <a:rPr lang="ko-KR" altLang="en-US" sz="1100" dirty="0"/>
              <a:t>인덱스 </a:t>
            </a:r>
            <a:r>
              <a:rPr lang="en-US" altLang="ko-KR" sz="1100" dirty="0"/>
              <a:t>2</a:t>
            </a:r>
            <a:r>
              <a:rPr lang="ko-KR" altLang="en-US" sz="1100" dirty="0"/>
              <a:t>의 문자 리턴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(c);</a:t>
            </a:r>
          </a:p>
          <a:p>
            <a:r>
              <a:rPr lang="en-US" altLang="ko-KR" sz="1100" dirty="0"/>
              <a:t>	}</a:t>
            </a:r>
          </a:p>
          <a:p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4675" y="1305271"/>
            <a:ext cx="4665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String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다양한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활용하는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8184" y="4771018"/>
            <a:ext cx="1656184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 C#</a:t>
            </a:r>
            <a:r>
              <a:rPr lang="ko-KR" altLang="en-US" dirty="0">
                <a:solidFill>
                  <a:schemeClr val="tx1"/>
                </a:solidFill>
              </a:rPr>
              <a:t>의 길이는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C#,C++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C#,C++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Java,C</a:t>
            </a:r>
            <a:r>
              <a:rPr lang="en-US" altLang="ko-KR" dirty="0">
                <a:solidFill>
                  <a:schemeClr val="tx1"/>
                </a:solidFill>
              </a:rPr>
              <a:t>++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0: Java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1: 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893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 과정</a:t>
            </a:r>
          </a:p>
        </p:txBody>
      </p:sp>
      <p:sp>
        <p:nvSpPr>
          <p:cNvPr id="116" name="슬라이드 번호 개체 틀 115"/>
          <p:cNvSpPr>
            <a:spLocks noGrp="1"/>
          </p:cNvSpPr>
          <p:nvPr>
            <p:ph type="sldNum" sz="quarter" idx="12"/>
          </p:nvPr>
        </p:nvSpPr>
        <p:spPr>
          <a:xfrm>
            <a:off x="-112337" y="1036860"/>
            <a:ext cx="637012" cy="244476"/>
          </a:xfrm>
        </p:spPr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36473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684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가변 크기의 문자열 저장 클래스</a:t>
            </a:r>
            <a:endParaRPr lang="en-US" altLang="ko-KR" dirty="0"/>
          </a:p>
          <a:p>
            <a:pPr lvl="1"/>
            <a:r>
              <a:rPr lang="en-US" altLang="ko-KR" dirty="0" err="1"/>
              <a:t>Java.lang.StringBuffer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클래스와 달리 문자열 변경 가능</a:t>
            </a:r>
            <a:endParaRPr lang="en-US" altLang="ko-KR" dirty="0"/>
          </a:p>
          <a:p>
            <a:pPr lvl="1"/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객체의 크기는 </a:t>
            </a:r>
            <a:r>
              <a:rPr lang="ko-KR" altLang="en-US" dirty="0" err="1"/>
              <a:t>스트링</a:t>
            </a:r>
            <a:r>
              <a:rPr lang="ko-KR" altLang="en-US" dirty="0"/>
              <a:t> 길이에 따라 가변적</a:t>
            </a:r>
            <a:endParaRPr lang="en-US" altLang="ko-KR" dirty="0"/>
          </a:p>
          <a:p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14480" y="3500438"/>
            <a:ext cx="53778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en-US" altLang="ko-KR" dirty="0" err="1"/>
              <a:t>sb</a:t>
            </a:r>
            <a:r>
              <a:rPr lang="en-US" altLang="ko-KR" dirty="0"/>
              <a:t> = new </a:t>
            </a:r>
            <a:r>
              <a:rPr lang="en-US" altLang="ko-KR" dirty="0" err="1"/>
              <a:t>StringBuffer</a:t>
            </a:r>
            <a:r>
              <a:rPr lang="en-US" altLang="ko-KR" dirty="0"/>
              <a:t>("java");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25" y="4301818"/>
            <a:ext cx="7052310" cy="17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0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8" y="1556792"/>
            <a:ext cx="6840760" cy="390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553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StringBuffer</a:t>
            </a:r>
            <a:r>
              <a:rPr lang="ko-KR" altLang="en-US"/>
              <a:t>의 메소드 활용 예</a:t>
            </a:r>
            <a:endParaRPr lang="ko-KR" altLang="en-US" dirty="0"/>
          </a:p>
        </p:txBody>
      </p:sp>
      <p:sp>
        <p:nvSpPr>
          <p:cNvPr id="158" name="슬라이드 번호 개체 틀 15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33" y="1484784"/>
            <a:ext cx="8140683" cy="50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12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6-8 : </a:t>
            </a:r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9268" y="1772816"/>
            <a:ext cx="5249744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StringBufferEx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		</a:t>
            </a:r>
            <a:r>
              <a:rPr lang="en-US" altLang="ko-KR" sz="1400" b="1" dirty="0" err="1"/>
              <a:t>StringBuffer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sb</a:t>
            </a:r>
            <a:r>
              <a:rPr lang="en-US" altLang="ko-KR" sz="1400" b="1" dirty="0"/>
              <a:t> = new </a:t>
            </a:r>
            <a:r>
              <a:rPr lang="en-US" altLang="ko-KR" sz="1400" b="1" dirty="0" err="1"/>
              <a:t>StringBuffer</a:t>
            </a:r>
            <a:r>
              <a:rPr lang="en-US" altLang="ko-KR" sz="1400" b="1" dirty="0"/>
              <a:t>("This");</a:t>
            </a:r>
          </a:p>
          <a:p>
            <a:endParaRPr lang="en-US" altLang="ko-KR" sz="1400" b="1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append</a:t>
            </a:r>
            <a:r>
              <a:rPr lang="en-US" altLang="ko-KR" sz="1400" b="1" dirty="0"/>
              <a:t>(" is pencil")</a:t>
            </a:r>
            <a:r>
              <a:rPr lang="en-US" altLang="ko-KR" sz="1400" dirty="0"/>
              <a:t>; // </a:t>
            </a:r>
            <a:r>
              <a:rPr lang="ko-KR" altLang="en-US" sz="1400" dirty="0"/>
              <a:t>문자열 덧붙이기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insert</a:t>
            </a:r>
            <a:r>
              <a:rPr lang="en-US" altLang="ko-KR" sz="1400" b="1" dirty="0"/>
              <a:t>(7, " my")</a:t>
            </a:r>
            <a:r>
              <a:rPr lang="en-US" altLang="ko-KR" sz="1400" dirty="0"/>
              <a:t>; // "my" </a:t>
            </a:r>
            <a:r>
              <a:rPr lang="ko-KR" altLang="en-US" sz="1400" dirty="0"/>
              <a:t>문자열 삽입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replace</a:t>
            </a:r>
            <a:r>
              <a:rPr lang="en-US" altLang="ko-KR" sz="1400" b="1" dirty="0"/>
              <a:t>(8, 10, "your")</a:t>
            </a:r>
            <a:r>
              <a:rPr lang="en-US" altLang="ko-KR" sz="1400" dirty="0"/>
              <a:t>; // "my"</a:t>
            </a:r>
            <a:r>
              <a:rPr lang="ko-KR" altLang="en-US" sz="1400" dirty="0"/>
              <a:t>를 </a:t>
            </a:r>
            <a:r>
              <a:rPr lang="en-US" altLang="ko-KR" sz="1400" dirty="0"/>
              <a:t>"your"</a:t>
            </a:r>
            <a:r>
              <a:rPr lang="ko-KR" altLang="en-US" sz="1400" dirty="0"/>
              <a:t>로 변경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delete</a:t>
            </a:r>
            <a:r>
              <a:rPr lang="en-US" altLang="ko-KR" sz="1400" b="1" dirty="0"/>
              <a:t>(8, 13)</a:t>
            </a:r>
            <a:r>
              <a:rPr lang="en-US" altLang="ko-KR" sz="1400" dirty="0"/>
              <a:t>; // "your " </a:t>
            </a:r>
            <a:r>
              <a:rPr lang="ko-KR" altLang="en-US" sz="1400" dirty="0"/>
              <a:t>삭제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setLength</a:t>
            </a:r>
            <a:r>
              <a:rPr lang="en-US" altLang="ko-KR" sz="1400" b="1" dirty="0"/>
              <a:t>(4)</a:t>
            </a:r>
            <a:r>
              <a:rPr lang="en-US" altLang="ko-KR" sz="1400" dirty="0"/>
              <a:t>; 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버퍼 내 문자열 길이 수정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340768"/>
            <a:ext cx="657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StringBuffer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문자열을 조작하는 다음 코드의 실행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44682" y="5004876"/>
            <a:ext cx="2029334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/>
              <a:t>This is pencil</a:t>
            </a:r>
          </a:p>
          <a:p>
            <a:r>
              <a:rPr lang="en-US" altLang="ko-KR" sz="1400"/>
              <a:t>This is my pencil</a:t>
            </a:r>
          </a:p>
          <a:p>
            <a:r>
              <a:rPr lang="en-US" altLang="ko-KR" sz="1400"/>
              <a:t>This is your pencil</a:t>
            </a:r>
          </a:p>
          <a:p>
            <a:r>
              <a:rPr lang="en-US" altLang="ko-KR" sz="1400"/>
              <a:t>This is pencil</a:t>
            </a:r>
          </a:p>
          <a:p>
            <a:r>
              <a:rPr lang="en-US" altLang="ko-KR" sz="1400"/>
              <a:t>This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2627784" y="5805264"/>
            <a:ext cx="1845421" cy="280928"/>
          </a:xfrm>
          <a:prstGeom prst="wedgeRoundRectCallout">
            <a:avLst>
              <a:gd name="adj1" fmla="val -41057"/>
              <a:gd name="adj2" fmla="val -952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 err="1">
                <a:latin typeface="+mn-ea"/>
              </a:rPr>
              <a:t>sb.toString</a:t>
            </a:r>
            <a:r>
              <a:rPr lang="en-US" altLang="ko-KR" sz="1050" dirty="0">
                <a:latin typeface="+mn-ea"/>
              </a:rPr>
              <a:t>()</a:t>
            </a:r>
            <a:r>
              <a:rPr lang="ko-KR" altLang="en-US" sz="1050" dirty="0">
                <a:latin typeface="+mn-ea"/>
              </a:rPr>
              <a:t>으로 자동 바뀜</a:t>
            </a:r>
          </a:p>
        </p:txBody>
      </p:sp>
    </p:spTree>
    <p:extLst>
      <p:ext uri="{BB962C8B-B14F-4D97-AF65-F5344CB8AC3E}">
        <p14:creationId xmlns:p14="http://schemas.microsoft.com/office/powerpoint/2010/main" val="3584351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StringTokenizer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java.util.StringTokenizer</a:t>
            </a:r>
            <a:endParaRPr lang="en-US" altLang="ko-KR" dirty="0"/>
          </a:p>
          <a:p>
            <a:pPr lvl="1"/>
            <a:r>
              <a:rPr lang="ko-KR" altLang="en-US" dirty="0"/>
              <a:t>하나의 문자열을 여러 문자열 분리</a:t>
            </a:r>
            <a:endParaRPr lang="en-US" altLang="ko-KR" dirty="0"/>
          </a:p>
          <a:p>
            <a:pPr lvl="2"/>
            <a:r>
              <a:rPr lang="ko-KR" altLang="en-US" dirty="0"/>
              <a:t>문자열을 분리할 때 사용되는 기준 문자 </a:t>
            </a:r>
            <a:r>
              <a:rPr lang="en-US" altLang="ko-KR" dirty="0"/>
              <a:t>:</a:t>
            </a:r>
            <a:r>
              <a:rPr lang="ko-KR" altLang="en-US" dirty="0"/>
              <a:t> 구분 문자</a:t>
            </a:r>
            <a:r>
              <a:rPr lang="en-US" altLang="ko-KR" dirty="0"/>
              <a:t>(delimiter)</a:t>
            </a:r>
          </a:p>
          <a:p>
            <a:pPr lvl="3"/>
            <a:r>
              <a:rPr lang="ko-KR" altLang="en-US" dirty="0"/>
              <a:t>다음 예에서 </a:t>
            </a:r>
            <a:r>
              <a:rPr lang="en-US" altLang="ko-KR" dirty="0"/>
              <a:t>‘&amp;’</a:t>
            </a:r>
            <a:r>
              <a:rPr lang="ko-KR" altLang="en-US" dirty="0"/>
              <a:t>가 구분 문자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토큰</a:t>
            </a:r>
            <a:r>
              <a:rPr lang="en-US" altLang="ko-KR" dirty="0"/>
              <a:t>(token)</a:t>
            </a:r>
          </a:p>
          <a:p>
            <a:pPr lvl="3"/>
            <a:r>
              <a:rPr lang="ko-KR" altLang="en-US" dirty="0"/>
              <a:t>구분 문자로 분리된 문자열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String </a:t>
            </a:r>
            <a:r>
              <a:rPr lang="ko-KR" altLang="en-US" dirty="0"/>
              <a:t>클래스의 </a:t>
            </a:r>
            <a:r>
              <a:rPr lang="en-US" altLang="ko-KR" dirty="0"/>
              <a:t>split()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이용하여 동일한 구현 가능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79712" y="2852936"/>
            <a:ext cx="46805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query = "name=</a:t>
            </a:r>
            <a:r>
              <a:rPr lang="en-US" altLang="ko-KR" sz="1400" dirty="0" err="1"/>
              <a:t>kitae</a:t>
            </a:r>
            <a:r>
              <a:rPr lang="en-US" altLang="ko-KR" sz="1400" dirty="0" err="1">
                <a:solidFill>
                  <a:srgbClr val="FF0000"/>
                </a:solidFill>
              </a:rPr>
              <a:t>&amp;</a:t>
            </a:r>
            <a:r>
              <a:rPr lang="en-US" altLang="ko-KR" sz="1400" dirty="0" err="1"/>
              <a:t>addr</a:t>
            </a:r>
            <a:r>
              <a:rPr lang="en-US" altLang="ko-KR" sz="1400" dirty="0"/>
              <a:t>=</a:t>
            </a:r>
            <a:r>
              <a:rPr lang="en-US" altLang="ko-KR" sz="1400" dirty="0" err="1"/>
              <a:t>seoul</a:t>
            </a:r>
            <a:r>
              <a:rPr lang="en-US" altLang="ko-KR" sz="1400" dirty="0" err="1">
                <a:solidFill>
                  <a:srgbClr val="FF0000"/>
                </a:solidFill>
              </a:rPr>
              <a:t>&amp;</a:t>
            </a:r>
            <a:r>
              <a:rPr lang="en-US" altLang="ko-KR" sz="1400" dirty="0" err="1"/>
              <a:t>age</a:t>
            </a:r>
            <a:r>
              <a:rPr lang="en-US" altLang="ko-KR" sz="1400" dirty="0"/>
              <a:t>=21";</a:t>
            </a:r>
          </a:p>
          <a:p>
            <a:r>
              <a:rPr lang="en-US" altLang="ko-KR" sz="1400" dirty="0" err="1"/>
              <a:t>StringTokenizer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StringTokenizer</a:t>
            </a:r>
            <a:r>
              <a:rPr lang="en-US" altLang="ko-KR" sz="1400" b="1" dirty="0"/>
              <a:t>(query, "</a:t>
            </a:r>
            <a:r>
              <a:rPr lang="en-US" altLang="ko-KR" sz="1400" b="1" dirty="0">
                <a:solidFill>
                  <a:srgbClr val="FF0000"/>
                </a:solidFill>
              </a:rPr>
              <a:t>&amp;</a:t>
            </a:r>
            <a:r>
              <a:rPr lang="en-US" altLang="ko-KR" sz="1400" b="1" dirty="0"/>
              <a:t>");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243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83568" y="12229"/>
            <a:ext cx="6048672" cy="752475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StringTokenizer</a:t>
            </a:r>
            <a:r>
              <a:rPr lang="en-US" altLang="ko-KR" sz="2400" dirty="0"/>
              <a:t> </a:t>
            </a:r>
            <a:r>
              <a:rPr lang="ko-KR" altLang="en-US" sz="2400" dirty="0"/>
              <a:t>객체 생성과 문자열 분리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764704"/>
            <a:ext cx="6503670" cy="59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2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생성자와</a:t>
            </a:r>
            <a:r>
              <a:rPr lang="ko-KR" altLang="en-US" dirty="0"/>
              <a:t> 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3798"/>
            <a:ext cx="6840760" cy="23099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5013176"/>
            <a:ext cx="6840760" cy="142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10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6-9 : </a:t>
            </a:r>
            <a:r>
              <a:rPr lang="en-US" altLang="ko-KR" dirty="0" err="1"/>
              <a:t>StringTokenizer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4305" y="1844824"/>
            <a:ext cx="679896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java.util.StringTokenizer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StringTokenizerEx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StringTokenizer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StringTokenizer</a:t>
            </a:r>
            <a:r>
              <a:rPr lang="en-US" altLang="ko-KR" sz="1400" dirty="0"/>
              <a:t>("</a:t>
            </a:r>
            <a:r>
              <a:rPr lang="ko-KR" altLang="en-US" sz="1400" dirty="0"/>
              <a:t>홍길동</a:t>
            </a:r>
            <a:r>
              <a:rPr lang="en-US" altLang="ko-KR" sz="1400" dirty="0"/>
              <a:t>/</a:t>
            </a:r>
            <a:r>
              <a:rPr lang="ko-KR" altLang="en-US" sz="1400" dirty="0"/>
              <a:t>장화</a:t>
            </a:r>
            <a:r>
              <a:rPr lang="en-US" altLang="ko-KR" sz="1400" dirty="0"/>
              <a:t>/</a:t>
            </a:r>
            <a:r>
              <a:rPr lang="ko-KR" altLang="en-US" sz="1400" dirty="0" err="1"/>
              <a:t>홍련</a:t>
            </a:r>
            <a:r>
              <a:rPr lang="en-US" altLang="ko-KR" sz="1400" dirty="0"/>
              <a:t>/</a:t>
            </a:r>
            <a:r>
              <a:rPr lang="ko-KR" altLang="en-US" sz="1400" dirty="0"/>
              <a:t>콩쥐</a:t>
            </a:r>
            <a:r>
              <a:rPr lang="en-US" altLang="ko-KR" sz="1400" dirty="0"/>
              <a:t>/</a:t>
            </a:r>
            <a:r>
              <a:rPr lang="ko-KR" altLang="en-US" sz="1400" dirty="0"/>
              <a:t>팥쥐</a:t>
            </a:r>
            <a:r>
              <a:rPr lang="en-US" altLang="ko-KR" sz="1400" dirty="0"/>
              <a:t>", "/");</a:t>
            </a:r>
          </a:p>
          <a:p>
            <a:pPr defTabSz="180000"/>
            <a:r>
              <a:rPr lang="en-US" altLang="ko-KR" sz="1400" dirty="0"/>
              <a:t>		while (</a:t>
            </a:r>
            <a:r>
              <a:rPr lang="en-US" altLang="ko-KR" sz="1400" dirty="0" err="1"/>
              <a:t>st.hasMoreTokens</a:t>
            </a:r>
            <a:r>
              <a:rPr lang="en-US" altLang="ko-KR" sz="1400" dirty="0"/>
              <a:t>()) 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st.nextToken</a:t>
            </a:r>
            <a:r>
              <a:rPr lang="en-US" altLang="ko-KR" sz="1400" dirty="0"/>
              <a:t>());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1472" y="1321023"/>
            <a:ext cx="819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“홍길동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장화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홍련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콩쥐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팥쥐”문자열을‘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’를 구분 문자로 하여 토큰을 분리하여 각 토큰을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24328" y="2705590"/>
            <a:ext cx="886326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홍길동</a:t>
            </a:r>
          </a:p>
          <a:p>
            <a:r>
              <a:rPr lang="ko-KR" altLang="en-US" sz="1400" dirty="0"/>
              <a:t>장화</a:t>
            </a:r>
          </a:p>
          <a:p>
            <a:r>
              <a:rPr lang="ko-KR" altLang="en-US" sz="1400" dirty="0" err="1"/>
              <a:t>홍련</a:t>
            </a:r>
            <a:endParaRPr lang="ko-KR" altLang="en-US" sz="1400" dirty="0"/>
          </a:p>
          <a:p>
            <a:r>
              <a:rPr lang="ko-KR" altLang="en-US" sz="1400" dirty="0"/>
              <a:t>콩쥐</a:t>
            </a:r>
          </a:p>
          <a:p>
            <a:r>
              <a:rPr lang="ko-KR" altLang="en-US" sz="1400" dirty="0"/>
              <a:t>팥쥐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95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9C2D64-D9C4-46E1-920E-5E5B62650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88380"/>
            <a:ext cx="6145146" cy="45340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JDK</a:t>
            </a:r>
            <a:r>
              <a:rPr lang="ko-KR" altLang="en-US" dirty="0"/>
              <a:t>의 </a:t>
            </a:r>
            <a:r>
              <a:rPr lang="en-US" altLang="ko-KR" dirty="0" err="1"/>
              <a:t>java.base</a:t>
            </a:r>
            <a:r>
              <a:rPr lang="en-US" altLang="ko-KR" dirty="0"/>
              <a:t> </a:t>
            </a:r>
            <a:r>
              <a:rPr lang="ko-KR" altLang="en-US" dirty="0"/>
              <a:t>모듈에 들어 있는 패키지들과 클래스들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59129" y="4201394"/>
            <a:ext cx="196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java.util.Scanner</a:t>
            </a:r>
            <a:endParaRPr lang="ko-KR" altLang="en-US" b="1" dirty="0"/>
          </a:p>
        </p:txBody>
      </p:sp>
      <p:sp>
        <p:nvSpPr>
          <p:cNvPr id="22" name="오른쪽 중괄호 21"/>
          <p:cNvSpPr/>
          <p:nvPr/>
        </p:nvSpPr>
        <p:spPr>
          <a:xfrm rot="5400000">
            <a:off x="7364008" y="4368019"/>
            <a:ext cx="285752" cy="809758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16200000">
            <a:off x="7508309" y="3437900"/>
            <a:ext cx="285752" cy="1241236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075808" y="3623050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클래스의 이름</a:t>
            </a:r>
            <a:r>
              <a:rPr lang="en-US" altLang="ko-KR" sz="1400" dirty="0"/>
              <a:t>(</a:t>
            </a:r>
            <a:r>
              <a:rPr lang="ko-KR" altLang="en-US" sz="1400" dirty="0"/>
              <a:t>경로명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7075808" y="4915774"/>
            <a:ext cx="944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패키지명</a:t>
            </a:r>
            <a:endParaRPr lang="ko-KR" altLang="en-US" sz="1400" dirty="0"/>
          </a:p>
        </p:txBody>
      </p:sp>
      <p:sp>
        <p:nvSpPr>
          <p:cNvPr id="26" name="자유형 25"/>
          <p:cNvSpPr/>
          <p:nvPr/>
        </p:nvSpPr>
        <p:spPr>
          <a:xfrm>
            <a:off x="1939314" y="5044108"/>
            <a:ext cx="720080" cy="1408906"/>
          </a:xfrm>
          <a:custGeom>
            <a:avLst/>
            <a:gdLst>
              <a:gd name="connsiteX0" fmla="*/ 0 w 887506"/>
              <a:gd name="connsiteY0" fmla="*/ 0 h 2277035"/>
              <a:gd name="connsiteX1" fmla="*/ 726141 w 887506"/>
              <a:gd name="connsiteY1" fmla="*/ 708211 h 2277035"/>
              <a:gd name="connsiteX2" fmla="*/ 887506 w 887506"/>
              <a:gd name="connsiteY2" fmla="*/ 2277035 h 22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7506" h="2277035">
                <a:moveTo>
                  <a:pt x="0" y="0"/>
                </a:moveTo>
                <a:cubicBezTo>
                  <a:pt x="289111" y="164352"/>
                  <a:pt x="578223" y="328705"/>
                  <a:pt x="726141" y="708211"/>
                </a:cubicBezTo>
                <a:cubicBezTo>
                  <a:pt x="874059" y="1087717"/>
                  <a:pt x="880782" y="1682376"/>
                  <a:pt x="887506" y="2277035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278695" y="6435785"/>
            <a:ext cx="1964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패키지 명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java.util</a:t>
            </a:r>
            <a:endParaRPr lang="ko-KR" altLang="en-US" sz="16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75418" y="2667844"/>
            <a:ext cx="2736304" cy="3024336"/>
          </a:xfrm>
          <a:prstGeom prst="roundRect">
            <a:avLst>
              <a:gd name="adj" fmla="val 3825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046188" y="5476157"/>
            <a:ext cx="404810" cy="996794"/>
          </a:xfrm>
          <a:custGeom>
            <a:avLst/>
            <a:gdLst>
              <a:gd name="connsiteX0" fmla="*/ 0 w 394447"/>
              <a:gd name="connsiteY0" fmla="*/ 0 h 1326776"/>
              <a:gd name="connsiteX1" fmla="*/ 331694 w 394447"/>
              <a:gd name="connsiteY1" fmla="*/ 555812 h 1326776"/>
              <a:gd name="connsiteX2" fmla="*/ 376518 w 394447"/>
              <a:gd name="connsiteY2" fmla="*/ 1326776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447" h="1326776">
                <a:moveTo>
                  <a:pt x="0" y="0"/>
                </a:moveTo>
                <a:cubicBezTo>
                  <a:pt x="134470" y="167341"/>
                  <a:pt x="268941" y="334683"/>
                  <a:pt x="331694" y="555812"/>
                </a:cubicBezTo>
                <a:cubicBezTo>
                  <a:pt x="394447" y="776941"/>
                  <a:pt x="385482" y="1051858"/>
                  <a:pt x="376518" y="1326776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704957" y="6435784"/>
            <a:ext cx="294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java.util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패키지에 속한 클래스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화살표 연결선 6"/>
          <p:cNvCxnSpPr>
            <a:endCxn id="21" idx="1"/>
          </p:cNvCxnSpPr>
          <p:nvPr/>
        </p:nvCxnSpPr>
        <p:spPr>
          <a:xfrm>
            <a:off x="4290796" y="4386060"/>
            <a:ext cx="26683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63250" y="2898708"/>
            <a:ext cx="720080" cy="201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471262" y="4943516"/>
            <a:ext cx="720080" cy="201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7">
            <a:extLst>
              <a:ext uri="{FF2B5EF4-FFF2-40B4-BE49-F238E27FC236}">
                <a16:creationId xmlns:a16="http://schemas.microsoft.com/office/drawing/2014/main" id="{2F4ED73B-2B2D-4EC9-A348-AB2A394A75C8}"/>
              </a:ext>
            </a:extLst>
          </p:cNvPr>
          <p:cNvSpPr/>
          <p:nvPr/>
        </p:nvSpPr>
        <p:spPr>
          <a:xfrm>
            <a:off x="344708" y="1856567"/>
            <a:ext cx="1289841" cy="425861"/>
          </a:xfrm>
          <a:prstGeom prst="wedgeRoundRectCallout">
            <a:avLst>
              <a:gd name="adj1" fmla="val -9937"/>
              <a:gd name="adj2" fmla="val 1329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err="1">
                <a:solidFill>
                  <a:schemeClr val="tx1"/>
                </a:solidFill>
              </a:rPr>
              <a:t>Java.base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모듈에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저장된 패키지</a:t>
            </a:r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49B11069-5EB6-4F8E-AB72-817C6FE9BF90}"/>
              </a:ext>
            </a:extLst>
          </p:cNvPr>
          <p:cNvSpPr/>
          <p:nvPr/>
        </p:nvSpPr>
        <p:spPr>
          <a:xfrm>
            <a:off x="834371" y="2650615"/>
            <a:ext cx="1592266" cy="3096343"/>
          </a:xfrm>
          <a:prstGeom prst="roundRect">
            <a:avLst>
              <a:gd name="adj" fmla="val 3825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793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57868"/>
            <a:ext cx="8153400" cy="1279044"/>
          </a:xfrm>
        </p:spPr>
        <p:txBody>
          <a:bodyPr>
            <a:normAutofit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ko-KR" altLang="en-US" dirty="0"/>
              <a:t>산술 연산 </a:t>
            </a:r>
            <a:r>
              <a:rPr lang="ko-KR" altLang="en-US" dirty="0" err="1"/>
              <a:t>메소드</a:t>
            </a:r>
            <a:r>
              <a:rPr lang="ko-KR" altLang="en-US" dirty="0"/>
              <a:t> 제공</a:t>
            </a:r>
            <a:r>
              <a:rPr lang="en-US" altLang="ko-KR" dirty="0"/>
              <a:t>, </a:t>
            </a:r>
            <a:r>
              <a:rPr lang="en-US" altLang="ko-KR" dirty="0" err="1"/>
              <a:t>java.lang.Math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static </a:t>
            </a:r>
            <a:r>
              <a:rPr lang="ko-KR" altLang="en-US" dirty="0"/>
              <a:t>타입 </a:t>
            </a:r>
            <a:r>
              <a:rPr lang="en-US" altLang="ko-KR" dirty="0"/>
              <a:t>: </a:t>
            </a:r>
            <a:r>
              <a:rPr lang="ko-KR" altLang="en-US" dirty="0"/>
              <a:t>클래스 이름으로 바로 호출해야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5" y="2204864"/>
            <a:ext cx="6274079" cy="45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42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난수</a:t>
            </a:r>
            <a:r>
              <a:rPr lang="ko-KR" altLang="en-US" dirty="0"/>
              <a:t> 발생</a:t>
            </a:r>
            <a:endParaRPr lang="en-US" altLang="ko-KR" dirty="0"/>
          </a:p>
          <a:p>
            <a:pPr lvl="1"/>
            <a:r>
              <a:rPr lang="en-US" altLang="ko-KR" dirty="0"/>
              <a:t>static double random()</a:t>
            </a:r>
          </a:p>
          <a:p>
            <a:pPr lvl="2"/>
            <a:r>
              <a:rPr lang="en-US" altLang="ko-KR" dirty="0"/>
              <a:t>0.0 </a:t>
            </a:r>
            <a:r>
              <a:rPr lang="ko-KR" altLang="en-US" dirty="0"/>
              <a:t>이상 </a:t>
            </a:r>
            <a:r>
              <a:rPr lang="en-US" altLang="ko-KR" dirty="0"/>
              <a:t>1.0 </a:t>
            </a:r>
            <a:r>
              <a:rPr lang="ko-KR" altLang="en-US" dirty="0"/>
              <a:t>미만의 임의의 </a:t>
            </a:r>
            <a:r>
              <a:rPr lang="en-US" altLang="ko-KR" dirty="0"/>
              <a:t>double </a:t>
            </a:r>
            <a:r>
              <a:rPr lang="ko-KR" altLang="en-US" dirty="0"/>
              <a:t>값을 반환</a:t>
            </a:r>
            <a:endParaRPr lang="en-US" altLang="ko-KR" dirty="0"/>
          </a:p>
          <a:p>
            <a:pPr lvl="2"/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100</a:t>
            </a:r>
            <a:r>
              <a:rPr lang="ko-KR" altLang="en-US" dirty="0"/>
              <a:t>사이의 </a:t>
            </a:r>
            <a:r>
              <a:rPr lang="ko-KR" altLang="en-US" dirty="0" err="1"/>
              <a:t>난수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개 발생시키는 샘플 코드</a:t>
            </a:r>
            <a:r>
              <a:rPr lang="en-US" altLang="ko-KR" dirty="0"/>
              <a:t>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 err="1"/>
              <a:t>Math.random</a:t>
            </a:r>
            <a:r>
              <a:rPr lang="en-US" altLang="ko-KR" dirty="0"/>
              <a:t>()*100</a:t>
            </a:r>
            <a:r>
              <a:rPr lang="ko-KR" altLang="en-US" dirty="0"/>
              <a:t>은 </a:t>
            </a:r>
            <a:r>
              <a:rPr lang="en-US" altLang="ko-KR" dirty="0"/>
              <a:t>0.0~99.99.. </a:t>
            </a:r>
            <a:r>
              <a:rPr lang="ko-KR" altLang="en-US" dirty="0"/>
              <a:t>사이의 실수 리턴</a:t>
            </a:r>
            <a:endParaRPr lang="en-US" altLang="ko-KR" dirty="0"/>
          </a:p>
          <a:p>
            <a:pPr lvl="3"/>
            <a:r>
              <a:rPr lang="en-US" altLang="ko-KR" dirty="0" err="1"/>
              <a:t>Math.random</a:t>
            </a:r>
            <a:r>
              <a:rPr lang="en-US" altLang="ko-KR" dirty="0"/>
              <a:t>()*100+1</a:t>
            </a:r>
            <a:r>
              <a:rPr lang="ko-KR" altLang="en-US" dirty="0"/>
              <a:t>은 </a:t>
            </a:r>
            <a:r>
              <a:rPr lang="en-US" altLang="ko-KR" dirty="0"/>
              <a:t>1.0~100.99..</a:t>
            </a:r>
            <a:r>
              <a:rPr lang="ko-KR" altLang="en-US" dirty="0"/>
              <a:t> 사이의 실수 값</a:t>
            </a:r>
            <a:endParaRPr lang="en-US" altLang="ko-KR" dirty="0"/>
          </a:p>
          <a:p>
            <a:pPr lvl="3"/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)(</a:t>
            </a:r>
            <a:r>
              <a:rPr lang="en-US" altLang="ko-KR" dirty="0" err="1"/>
              <a:t>Math.random</a:t>
            </a:r>
            <a:r>
              <a:rPr lang="en-US" altLang="ko-KR" dirty="0"/>
              <a:t>()*100 + 1)</a:t>
            </a:r>
            <a:r>
              <a:rPr lang="ko-KR" altLang="en-US" dirty="0"/>
              <a:t>는 </a:t>
            </a:r>
            <a:r>
              <a:rPr lang="ko-KR" altLang="en-US" dirty="0" err="1"/>
              <a:t>소수점이하를</a:t>
            </a:r>
            <a:r>
              <a:rPr lang="ko-KR" altLang="en-US" dirty="0"/>
              <a:t> 제거하여 </a:t>
            </a:r>
            <a:r>
              <a:rPr lang="en-US" altLang="ko-KR" dirty="0"/>
              <a:t>1~100 </a:t>
            </a:r>
            <a:r>
              <a:rPr lang="ko-KR" altLang="en-US" dirty="0"/>
              <a:t>사이의 정수 값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java.util.Random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다양한 형태로 </a:t>
            </a:r>
            <a:r>
              <a:rPr lang="ko-KR" altLang="en-US" dirty="0" err="1"/>
              <a:t>난수</a:t>
            </a:r>
            <a:r>
              <a:rPr lang="ko-KR" altLang="en-US" dirty="0"/>
              <a:t> 발생 가능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클래스를 활용한 </a:t>
            </a:r>
            <a:r>
              <a:rPr lang="ko-KR" altLang="en-US" dirty="0" err="1"/>
              <a:t>난수</a:t>
            </a:r>
            <a:r>
              <a:rPr lang="ko-KR" altLang="en-US" dirty="0"/>
              <a:t> 발생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2996952"/>
            <a:ext cx="626469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x=0; x&lt;10; x++) {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()*100 + 1)</a:t>
            </a:r>
            <a:r>
              <a:rPr lang="en-US" altLang="ko-KR" sz="1400" dirty="0"/>
              <a:t>; // n</a:t>
            </a:r>
            <a:r>
              <a:rPr lang="ko-KR" altLang="en-US" sz="1400" dirty="0"/>
              <a:t>은 </a:t>
            </a:r>
            <a:r>
              <a:rPr lang="en-US" altLang="ko-KR" sz="1400" dirty="0"/>
              <a:t>[1~100] </a:t>
            </a:r>
            <a:r>
              <a:rPr lang="ko-KR" altLang="en-US" sz="1400" dirty="0"/>
              <a:t>사이의 랜덤 정수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(n);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6627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6-10 : Math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747281"/>
            <a:ext cx="525658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MathEx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Math.PI</a:t>
            </a:r>
            <a:r>
              <a:rPr lang="en-US" altLang="ko-KR" sz="1400" dirty="0"/>
              <a:t>); // </a:t>
            </a:r>
            <a:r>
              <a:rPr lang="ko-KR" altLang="en-US" sz="1400" dirty="0"/>
              <a:t>원주율 상수 출력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Math.ceil</a:t>
            </a:r>
            <a:r>
              <a:rPr lang="en-US" altLang="ko-KR" sz="1400" b="1" dirty="0"/>
              <a:t>(a)</a:t>
            </a:r>
            <a:r>
              <a:rPr lang="en-US" altLang="ko-KR" sz="1400" dirty="0"/>
              <a:t>); // ceil(</a:t>
            </a:r>
            <a:r>
              <a:rPr lang="ko-KR" altLang="en-US" sz="1400" dirty="0"/>
              <a:t>올림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Math.floor</a:t>
            </a:r>
            <a:r>
              <a:rPr lang="en-US" altLang="ko-KR" sz="1400" b="1" dirty="0"/>
              <a:t>(a)</a:t>
            </a:r>
            <a:r>
              <a:rPr lang="en-US" altLang="ko-KR" sz="1400" dirty="0"/>
              <a:t>); // floor(</a:t>
            </a:r>
            <a:r>
              <a:rPr lang="ko-KR" altLang="en-US" sz="1400" dirty="0"/>
              <a:t>내림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Math.sqrt</a:t>
            </a:r>
            <a:r>
              <a:rPr lang="en-US" altLang="ko-KR" sz="1400" b="1" dirty="0"/>
              <a:t>(9)</a:t>
            </a:r>
            <a:r>
              <a:rPr lang="en-US" altLang="ko-KR" sz="1400" dirty="0"/>
              <a:t>); // </a:t>
            </a:r>
            <a:r>
              <a:rPr lang="ko-KR" altLang="en-US" sz="1400" dirty="0"/>
              <a:t>제곱근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Math.exp</a:t>
            </a:r>
            <a:r>
              <a:rPr lang="en-US" altLang="ko-KR" sz="1400" b="1" dirty="0"/>
              <a:t>(2)</a:t>
            </a:r>
            <a:r>
              <a:rPr lang="en-US" altLang="ko-KR" sz="1400" dirty="0"/>
              <a:t>); // e</a:t>
            </a:r>
            <a:r>
              <a:rPr lang="ko-KR" altLang="en-US" sz="1400" dirty="0"/>
              <a:t>의 </a:t>
            </a:r>
            <a:r>
              <a:rPr lang="en-US" altLang="ko-KR" sz="1400" dirty="0"/>
              <a:t>2</a:t>
            </a:r>
            <a:r>
              <a:rPr lang="ko-KR" altLang="en-US" sz="1400" dirty="0"/>
              <a:t>승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Math.round</a:t>
            </a:r>
            <a:r>
              <a:rPr lang="en-US" altLang="ko-KR" sz="1400" b="1" dirty="0"/>
              <a:t>(3.14)</a:t>
            </a:r>
            <a:r>
              <a:rPr lang="en-US" altLang="ko-KR" sz="1400" dirty="0"/>
              <a:t>); // </a:t>
            </a:r>
            <a:r>
              <a:rPr lang="ko-KR" altLang="en-US" sz="1400" dirty="0"/>
              <a:t>반올림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// [1, 45] </a:t>
            </a:r>
            <a:r>
              <a:rPr lang="ko-KR" altLang="en-US" sz="1400" dirty="0"/>
              <a:t>사이의 정수형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</a:t>
            </a:r>
            <a:r>
              <a:rPr lang="en-US" altLang="ko-KR" sz="1400" dirty="0"/>
              <a:t>5</a:t>
            </a:r>
            <a:r>
              <a:rPr lang="ko-KR" altLang="en-US" sz="1400" dirty="0"/>
              <a:t>개 발생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이번주</a:t>
            </a:r>
            <a:r>
              <a:rPr lang="ko-KR" altLang="en-US" sz="1400" dirty="0"/>
              <a:t> 행운의 번호는 </a:t>
            </a:r>
            <a:r>
              <a:rPr lang="en-US" altLang="ko-KR" sz="1400" dirty="0"/>
              <a:t>");</a:t>
            </a:r>
          </a:p>
          <a:p>
            <a:r>
              <a:rPr lang="en-US" altLang="ko-KR" sz="1400" dirty="0"/>
              <a:t>	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&lt;5;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</a:t>
            </a:r>
            <a:r>
              <a:rPr lang="en-US" altLang="ko-KR" sz="1400" dirty="0"/>
              <a:t>*45 + 1) + " "); </a:t>
            </a:r>
          </a:p>
          <a:p>
            <a:r>
              <a:rPr lang="en-US" altLang="ko-KR" sz="1400" dirty="0"/>
              <a:t>	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1560" y="1340768"/>
            <a:ext cx="4076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Math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다양한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활용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168" y="3686273"/>
            <a:ext cx="2592288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3.141592653589793</a:t>
            </a:r>
          </a:p>
          <a:p>
            <a:r>
              <a:rPr lang="en-US" altLang="ko-KR" sz="1200" dirty="0"/>
              <a:t>4.0</a:t>
            </a:r>
          </a:p>
          <a:p>
            <a:r>
              <a:rPr lang="en-US" altLang="ko-KR" sz="1200" dirty="0"/>
              <a:t>3.0</a:t>
            </a:r>
          </a:p>
          <a:p>
            <a:r>
              <a:rPr lang="en-US" altLang="ko-KR" sz="1200" dirty="0"/>
              <a:t>3.0</a:t>
            </a:r>
          </a:p>
          <a:p>
            <a:r>
              <a:rPr lang="en-US" altLang="ko-KR" sz="1200" dirty="0"/>
              <a:t>7.38905609893065</a:t>
            </a:r>
          </a:p>
          <a:p>
            <a:r>
              <a:rPr lang="en-US" altLang="ko-KR" sz="1200" dirty="0"/>
              <a:t>3</a:t>
            </a:r>
          </a:p>
          <a:p>
            <a:r>
              <a:rPr lang="ko-KR" altLang="en-US" sz="1200" dirty="0" err="1"/>
              <a:t>이번주</a:t>
            </a:r>
            <a:r>
              <a:rPr lang="ko-KR" altLang="en-US" sz="1200" dirty="0"/>
              <a:t> 행운의 번호는 </a:t>
            </a:r>
            <a:r>
              <a:rPr lang="en-US" altLang="ko-KR" sz="1200" dirty="0"/>
              <a:t>15 31 9 7 5</a:t>
            </a:r>
            <a:endParaRPr lang="ko-KR" altLang="en-US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571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클래스의 특징</a:t>
            </a:r>
            <a:endParaRPr lang="en-US" altLang="ko-KR" dirty="0"/>
          </a:p>
          <a:p>
            <a:pPr lvl="1"/>
            <a:r>
              <a:rPr lang="en-US" altLang="ko-KR" dirty="0" err="1"/>
              <a:t>java.util</a:t>
            </a:r>
            <a:r>
              <a:rPr lang="en-US" altLang="ko-KR" dirty="0"/>
              <a:t>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시간과 날짜 정보 저장 관리</a:t>
            </a:r>
            <a:endParaRPr lang="en-US" altLang="ko-KR" dirty="0"/>
          </a:p>
          <a:p>
            <a:pPr lvl="2"/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요일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 err="1"/>
              <a:t>밀리초</a:t>
            </a:r>
            <a:r>
              <a:rPr lang="en-US" altLang="ko-KR" dirty="0"/>
              <a:t>, </a:t>
            </a:r>
            <a:r>
              <a:rPr lang="ko-KR" altLang="en-US" dirty="0"/>
              <a:t>오전 오후 등</a:t>
            </a:r>
            <a:endParaRPr lang="en-US" altLang="ko-KR" dirty="0"/>
          </a:p>
          <a:p>
            <a:pPr lvl="2"/>
            <a:r>
              <a:rPr lang="en-US" altLang="ko-KR" dirty="0"/>
              <a:t>Calendar </a:t>
            </a:r>
            <a:r>
              <a:rPr lang="ko-KR" altLang="en-US" dirty="0"/>
              <a:t>클래스의 각 시간 요소를 설정하기나 알아내기 위한 필드들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284984"/>
            <a:ext cx="6480720" cy="19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579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객체 생성 및 날짜와 시간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67240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Calendar </a:t>
            </a:r>
            <a:r>
              <a:rPr lang="ko-KR" altLang="en-US" dirty="0"/>
              <a:t>객체 생성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Calendar now = </a:t>
            </a:r>
            <a:r>
              <a:rPr lang="en-US" altLang="ko-KR" dirty="0" err="1"/>
              <a:t>Calendar.getInstance</a:t>
            </a:r>
            <a:r>
              <a:rPr lang="en-US" altLang="ko-KR" dirty="0"/>
              <a:t>();</a:t>
            </a:r>
          </a:p>
          <a:p>
            <a:pPr lvl="2"/>
            <a:r>
              <a:rPr lang="en-US" altLang="ko-KR" dirty="0"/>
              <a:t>now</a:t>
            </a:r>
            <a:r>
              <a:rPr lang="ko-KR" altLang="en-US" dirty="0"/>
              <a:t>객체는 현재 날짜와 시간 정보를 가지고 생성</a:t>
            </a:r>
            <a:endParaRPr lang="en-US" altLang="ko-KR" dirty="0"/>
          </a:p>
          <a:p>
            <a:pPr lvl="2"/>
            <a:r>
              <a:rPr lang="en-US" altLang="ko-KR" dirty="0"/>
              <a:t>Calendar</a:t>
            </a:r>
            <a:r>
              <a:rPr lang="ko-KR" altLang="en-US" dirty="0"/>
              <a:t>는 추상 클래스이므로 </a:t>
            </a:r>
            <a:r>
              <a:rPr lang="en-US" altLang="ko-KR" dirty="0"/>
              <a:t>new Calendar() </a:t>
            </a:r>
            <a:r>
              <a:rPr lang="ko-KR" altLang="en-US" dirty="0"/>
              <a:t>하지 않음</a:t>
            </a:r>
            <a:endParaRPr lang="en-US" altLang="ko-KR" dirty="0"/>
          </a:p>
          <a:p>
            <a:r>
              <a:rPr lang="ko-KR" altLang="en-US" dirty="0"/>
              <a:t>날짜와 시간 알아내기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날짜와 시간 설정하기</a:t>
            </a:r>
            <a:endParaRPr lang="en-US" altLang="ko-KR" dirty="0"/>
          </a:p>
          <a:p>
            <a:pPr lvl="1"/>
            <a:r>
              <a:rPr lang="en-US" altLang="ko-KR" dirty="0"/>
              <a:t>Calendar </a:t>
            </a:r>
            <a:r>
              <a:rPr lang="ko-KR" altLang="en-US" dirty="0"/>
              <a:t>객체에 저장</a:t>
            </a:r>
            <a:endParaRPr lang="en-US" altLang="ko-KR" dirty="0"/>
          </a:p>
          <a:p>
            <a:pPr lvl="2"/>
            <a:r>
              <a:rPr lang="en-US" altLang="ko-KR" dirty="0"/>
              <a:t>Calendar </a:t>
            </a:r>
            <a:r>
              <a:rPr lang="ko-KR" altLang="en-US" dirty="0"/>
              <a:t>객체에 날짜와 시간을 저장한다고 컴퓨터의 날짜와 시간을 바꾸는 것은 아님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2924944"/>
            <a:ext cx="58463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year = </a:t>
            </a:r>
            <a:r>
              <a:rPr lang="en-US" altLang="ko-KR" sz="1400" dirty="0" err="1"/>
              <a:t>now.get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Calendar.YEAR</a:t>
            </a:r>
            <a:r>
              <a:rPr lang="en-US" altLang="ko-KR" sz="1400" dirty="0"/>
              <a:t>); 	// now</a:t>
            </a:r>
            <a:r>
              <a:rPr lang="ko-KR" altLang="en-US" sz="1400" dirty="0"/>
              <a:t>에 저장된 년도</a:t>
            </a:r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month = </a:t>
            </a:r>
            <a:r>
              <a:rPr lang="en-US" altLang="ko-KR" sz="1400" dirty="0" err="1"/>
              <a:t>now.get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Calendar.MONTH</a:t>
            </a:r>
            <a:r>
              <a:rPr lang="en-US" altLang="ko-KR" sz="1400" dirty="0"/>
              <a:t>) + 1; // now</a:t>
            </a:r>
            <a:r>
              <a:rPr lang="ko-KR" altLang="en-US" sz="1400" dirty="0"/>
              <a:t>에 저장된 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64146" y="4869160"/>
            <a:ext cx="63722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// </a:t>
            </a:r>
            <a:r>
              <a:rPr lang="ko-KR" altLang="en-US" sz="1400" dirty="0"/>
              <a:t>이성 친구와 처음으로 데이트한 날짜와 시간 저장</a:t>
            </a:r>
            <a:endParaRPr lang="en-US" altLang="ko-KR" sz="1400" dirty="0"/>
          </a:p>
          <a:p>
            <a:pPr fontAlgn="base" latinLnBrk="0"/>
            <a:r>
              <a:rPr lang="en-US" altLang="ko-KR" sz="1400" dirty="0"/>
              <a:t>Calendar </a:t>
            </a:r>
            <a:r>
              <a:rPr lang="en-US" altLang="ko-KR" sz="1400" dirty="0" err="1"/>
              <a:t>firstDate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Calendar.getInstance</a:t>
            </a:r>
            <a:r>
              <a:rPr lang="en-US" altLang="ko-KR" sz="1400" dirty="0"/>
              <a:t>();</a:t>
            </a:r>
          </a:p>
          <a:p>
            <a:pPr fontAlgn="base" latinLnBrk="0"/>
            <a:endParaRPr lang="en-US" altLang="ko-KR" sz="1400" dirty="0"/>
          </a:p>
          <a:p>
            <a:pPr fontAlgn="base" latinLnBrk="0"/>
            <a:r>
              <a:rPr lang="en-US" altLang="ko-KR" sz="1400" dirty="0" err="1"/>
              <a:t>firstDate.clear</a:t>
            </a:r>
            <a:r>
              <a:rPr lang="en-US" altLang="ko-KR" sz="1400" dirty="0"/>
              <a:t>(); // </a:t>
            </a:r>
            <a:r>
              <a:rPr lang="ko-KR" altLang="en-US" sz="1400" dirty="0"/>
              <a:t>현재 날짜와 시간 정보를 모두 지운다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(2016, 11, 25); // 2016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 </a:t>
            </a:r>
            <a:r>
              <a:rPr lang="en-US" altLang="ko-KR" sz="1400" dirty="0"/>
              <a:t>25</a:t>
            </a:r>
            <a:r>
              <a:rPr lang="ko-KR" altLang="en-US" sz="1400" dirty="0"/>
              <a:t>일</a:t>
            </a:r>
            <a:r>
              <a:rPr lang="en-US" altLang="ko-KR" sz="1400" dirty="0"/>
              <a:t>. 12</a:t>
            </a:r>
            <a:r>
              <a:rPr lang="ko-KR" altLang="en-US" sz="1400" dirty="0"/>
              <a:t>월은 </a:t>
            </a:r>
            <a:r>
              <a:rPr lang="en-US" altLang="ko-KR" sz="1400" dirty="0"/>
              <a:t>11</a:t>
            </a:r>
            <a:r>
              <a:rPr lang="ko-KR" altLang="en-US" sz="1400" dirty="0"/>
              <a:t>로 설정</a:t>
            </a:r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Calendar.HOUR_OF_DAY</a:t>
            </a:r>
            <a:r>
              <a:rPr lang="en-US" altLang="ko-KR" sz="1400" dirty="0"/>
              <a:t>, 20); // </a:t>
            </a:r>
            <a:r>
              <a:rPr lang="ko-KR" altLang="en-US" sz="1400" dirty="0"/>
              <a:t>저녁 </a:t>
            </a:r>
            <a:r>
              <a:rPr lang="en-US" altLang="ko-KR" sz="1400" dirty="0"/>
              <a:t>8</a:t>
            </a:r>
            <a:r>
              <a:rPr lang="ko-KR" altLang="en-US" sz="1400" dirty="0"/>
              <a:t>시로 설정</a:t>
            </a:r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Calendar.MINUTE</a:t>
            </a:r>
            <a:r>
              <a:rPr lang="en-US" altLang="ko-KR" sz="1400" dirty="0"/>
              <a:t>, 30); // 30</a:t>
            </a:r>
            <a:r>
              <a:rPr lang="ko-KR" altLang="en-US" sz="1400" dirty="0"/>
              <a:t>분으로 설정</a:t>
            </a:r>
          </a:p>
        </p:txBody>
      </p:sp>
    </p:spTree>
    <p:extLst>
      <p:ext uri="{BB962C8B-B14F-4D97-AF65-F5344CB8AC3E}">
        <p14:creationId xmlns:p14="http://schemas.microsoft.com/office/powerpoint/2010/main" val="18831651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6-11 : Calendar</a:t>
            </a:r>
            <a:r>
              <a:rPr lang="ko-KR" altLang="en-US" sz="2400" dirty="0"/>
              <a:t>를 이용하여 현재 날짜와 시간 알아내기</a:t>
            </a:r>
            <a:r>
              <a:rPr lang="en-US" altLang="ko-KR" sz="2400" dirty="0"/>
              <a:t>/</a:t>
            </a:r>
            <a:r>
              <a:rPr lang="ko-KR" altLang="en-US" sz="2400" dirty="0"/>
              <a:t>날짜 시간 설정하기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2191" y="1412776"/>
            <a:ext cx="4661073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java.util.Calendar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public class </a:t>
            </a:r>
            <a:r>
              <a:rPr lang="en-US" altLang="ko-KR" sz="1000" dirty="0" err="1"/>
              <a:t>CalendarEx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public static void </a:t>
            </a:r>
            <a:r>
              <a:rPr lang="en-US" altLang="ko-KR" sz="1000" b="1" dirty="0" err="1"/>
              <a:t>printCalendar</a:t>
            </a:r>
            <a:r>
              <a:rPr lang="en-US" altLang="ko-KR" sz="1000" b="1" dirty="0"/>
              <a:t>(String </a:t>
            </a:r>
            <a:r>
              <a:rPr lang="en-US" altLang="ko-KR" sz="1000" b="1" dirty="0" err="1"/>
              <a:t>msg</a:t>
            </a:r>
            <a:r>
              <a:rPr lang="en-US" altLang="ko-KR" sz="1000" b="1" dirty="0"/>
              <a:t>, Calendar </a:t>
            </a:r>
            <a:r>
              <a:rPr lang="en-US" altLang="ko-KR" sz="1000" b="1" dirty="0" err="1"/>
              <a:t>cal</a:t>
            </a:r>
            <a:r>
              <a:rPr lang="en-US" altLang="ko-KR" sz="1000" b="1" dirty="0"/>
              <a:t>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year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Calendar.YEAR</a:t>
            </a:r>
            <a:r>
              <a:rPr lang="en-US" altLang="ko-KR" sz="1000" dirty="0"/>
              <a:t>);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	// get()</a:t>
            </a:r>
            <a:r>
              <a:rPr lang="ko-KR" altLang="en-US" sz="1000" dirty="0"/>
              <a:t>은 </a:t>
            </a:r>
            <a:r>
              <a:rPr lang="en-US" altLang="ko-KR" sz="1000" dirty="0"/>
              <a:t>0~30</a:t>
            </a:r>
            <a:r>
              <a:rPr lang="ko-KR" altLang="en-US" sz="1000" dirty="0"/>
              <a:t>까지의 정수 리턴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month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Calendar.MONTH</a:t>
            </a:r>
            <a:r>
              <a:rPr lang="en-US" altLang="ko-KR" sz="1000" dirty="0"/>
              <a:t>) + 1;</a:t>
            </a:r>
          </a:p>
          <a:p>
            <a:pPr defTabSz="180000"/>
            <a:r>
              <a:rPr lang="en-US" altLang="ko-KR" sz="1000" dirty="0"/>
              <a:t> 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day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Calendar.DAY_OF_MONTH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dayOfWeek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Calendar.DAY_OF_WEEK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hour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</a:t>
            </a:r>
            <a:r>
              <a:rPr lang="en-US" altLang="ko-KR" sz="1000" dirty="0"/>
              <a:t>);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hourOfDay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Calendar.HOUR_OF_DAY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ampm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Calendar.AM_PM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minute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Calendar.MINUTE</a:t>
            </a:r>
            <a:r>
              <a:rPr lang="en-US" altLang="ko-KR" sz="1000" dirty="0"/>
              <a:t>);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second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Calendar.SECOND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millisecond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Calendar.MILLISECOND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 + year + "/" + month + "/" + day + "/");</a:t>
            </a:r>
          </a:p>
          <a:p>
            <a:pPr defTabSz="180000"/>
            <a:r>
              <a:rPr lang="en-US" altLang="ko-KR" sz="1000" dirty="0"/>
              <a:t>	    switch(</a:t>
            </a:r>
            <a:r>
              <a:rPr lang="en-US" altLang="ko-KR" sz="1000" dirty="0" err="1"/>
              <a:t>dayOfWeek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Calendar.SUNDAY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일요일</a:t>
            </a:r>
            <a:r>
              <a:rPr lang="en-US" altLang="ko-KR" sz="1000" dirty="0"/>
              <a:t>"); break;	    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Calendar.MONDAY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월요일</a:t>
            </a:r>
            <a:r>
              <a:rPr lang="en-US" altLang="ko-KR" sz="1000" dirty="0"/>
              <a:t>"); break; 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Calendar.TUESDAY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화요일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Calendar.WEDNESDAY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수요일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Calendar.THURSDAY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목요일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Calendar.FRIDAY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금요일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Calendar.SATURDAY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토요일</a:t>
            </a:r>
            <a:r>
              <a:rPr lang="en-US" altLang="ko-KR" sz="1000" dirty="0"/>
              <a:t>"); break;	    </a:t>
            </a:r>
          </a:p>
          <a:p>
            <a:pPr defTabSz="180000"/>
            <a:r>
              <a:rPr lang="en-US" altLang="ko-KR" sz="1000" dirty="0"/>
              <a:t>	    }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("(" + </a:t>
            </a:r>
            <a:r>
              <a:rPr lang="en-US" altLang="ko-KR" sz="1000" dirty="0" err="1"/>
              <a:t>hourOfDay</a:t>
            </a:r>
            <a:r>
              <a:rPr lang="en-US" altLang="ko-KR" sz="1000" dirty="0"/>
              <a:t> + "</a:t>
            </a:r>
            <a:r>
              <a:rPr lang="ko-KR" altLang="en-US" sz="1000" dirty="0"/>
              <a:t>시</a:t>
            </a:r>
            <a:r>
              <a:rPr lang="en-US" altLang="ko-KR" sz="1000" dirty="0"/>
              <a:t>)");</a:t>
            </a:r>
          </a:p>
          <a:p>
            <a:pPr defTabSz="180000"/>
            <a:r>
              <a:rPr lang="en-US" altLang="ko-KR" sz="1000" dirty="0"/>
              <a:t>	    if(</a:t>
            </a:r>
            <a:r>
              <a:rPr lang="en-US" altLang="ko-KR" sz="1000" dirty="0" err="1"/>
              <a:t>ampm</a:t>
            </a:r>
            <a:r>
              <a:rPr lang="en-US" altLang="ko-KR" sz="1000" dirty="0"/>
              <a:t> == Calendar.AM)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오전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    else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오후</a:t>
            </a:r>
            <a:r>
              <a:rPr lang="en-US" altLang="ko-KR" sz="1000" dirty="0"/>
              <a:t>");	    	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(hour + "</a:t>
            </a:r>
            <a:r>
              <a:rPr lang="ko-KR" altLang="en-US" sz="1000" dirty="0"/>
              <a:t>시 </a:t>
            </a:r>
            <a:r>
              <a:rPr lang="en-US" altLang="ko-KR" sz="1000" dirty="0"/>
              <a:t>" + minute + "</a:t>
            </a:r>
            <a:r>
              <a:rPr lang="ko-KR" altLang="en-US" sz="1000" dirty="0"/>
              <a:t>분 </a:t>
            </a:r>
            <a:r>
              <a:rPr lang="en-US" altLang="ko-KR" sz="1000" dirty="0"/>
              <a:t>" + second + "</a:t>
            </a:r>
            <a:r>
              <a:rPr lang="ko-KR" altLang="en-US" sz="1000" dirty="0"/>
              <a:t>초 </a:t>
            </a:r>
            <a:r>
              <a:rPr lang="en-US" altLang="ko-KR" sz="1000" dirty="0"/>
              <a:t>“</a:t>
            </a:r>
          </a:p>
          <a:p>
            <a:pPr defTabSz="180000"/>
            <a:r>
              <a:rPr lang="en-US" altLang="ko-KR" sz="1000" dirty="0"/>
              <a:t>			 + millisecond +"</a:t>
            </a:r>
            <a:r>
              <a:rPr lang="ko-KR" altLang="en-US" sz="1000" dirty="0" err="1"/>
              <a:t>밀리초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99992" y="1720165"/>
            <a:ext cx="4320480" cy="20928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public static void main(String[]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b="1" dirty="0"/>
              <a:t>Calendar now = </a:t>
            </a:r>
            <a:r>
              <a:rPr lang="en-US" altLang="ko-KR" sz="1000" b="1" dirty="0" err="1"/>
              <a:t>Calendar.getInstance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printCalendar</a:t>
            </a:r>
            <a:r>
              <a:rPr lang="en-US" altLang="ko-KR" sz="1000" dirty="0"/>
              <a:t>("</a:t>
            </a:r>
            <a:r>
              <a:rPr lang="ko-KR" altLang="en-US" sz="1000" dirty="0"/>
              <a:t>현재 </a:t>
            </a:r>
            <a:r>
              <a:rPr lang="en-US" altLang="ko-KR" sz="1000" dirty="0"/>
              <a:t>", now);</a:t>
            </a:r>
          </a:p>
          <a:p>
            <a:pPr defTabSz="180000"/>
            <a:r>
              <a:rPr lang="en-US" altLang="ko-KR" sz="1000" dirty="0"/>
              <a:t>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    Calendar </a:t>
            </a:r>
            <a:r>
              <a:rPr lang="en-US" altLang="ko-KR" sz="1000" b="1" dirty="0" err="1"/>
              <a:t>firstDate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Calendar.getInstance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firstDate.clear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	// 2016</a:t>
            </a:r>
            <a:r>
              <a:rPr lang="ko-KR" altLang="en-US" sz="1000" dirty="0"/>
              <a:t>년 </a:t>
            </a:r>
            <a:r>
              <a:rPr lang="en-US" altLang="ko-KR" sz="1000" dirty="0"/>
              <a:t>12</a:t>
            </a:r>
            <a:r>
              <a:rPr lang="ko-KR" altLang="en-US" sz="1000" dirty="0"/>
              <a:t>월 </a:t>
            </a:r>
            <a:r>
              <a:rPr lang="en-US" altLang="ko-KR" sz="1000" dirty="0"/>
              <a:t>25</a:t>
            </a:r>
            <a:r>
              <a:rPr lang="ko-KR" altLang="en-US" sz="1000" dirty="0"/>
              <a:t>일</a:t>
            </a:r>
            <a:r>
              <a:rPr lang="en-US" altLang="ko-KR" sz="1000" dirty="0"/>
              <a:t>. 12</a:t>
            </a:r>
            <a:r>
              <a:rPr lang="ko-KR" altLang="en-US" sz="1000" dirty="0"/>
              <a:t>월을 표현하기 위해 </a:t>
            </a:r>
            <a:r>
              <a:rPr lang="en-US" altLang="ko-KR" sz="1000" dirty="0"/>
              <a:t>month</a:t>
            </a:r>
            <a:r>
              <a:rPr lang="ko-KR" altLang="en-US" sz="1000" dirty="0"/>
              <a:t>에 </a:t>
            </a:r>
            <a:r>
              <a:rPr lang="en-US" altLang="ko-KR" sz="1000" dirty="0"/>
              <a:t>11</a:t>
            </a:r>
            <a:r>
              <a:rPr lang="ko-KR" altLang="en-US" sz="1000" dirty="0"/>
              <a:t>로 설정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(2016, 11, 25);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Calendar.HOUR_OF_DAY</a:t>
            </a:r>
            <a:r>
              <a:rPr lang="en-US" altLang="ko-KR" sz="1000" dirty="0"/>
              <a:t>, 20); // </a:t>
            </a:r>
            <a:r>
              <a:rPr lang="ko-KR" altLang="en-US" sz="1000" dirty="0"/>
              <a:t>저녁 </a:t>
            </a:r>
            <a:r>
              <a:rPr lang="en-US" altLang="ko-KR" sz="1000" dirty="0"/>
              <a:t>8</a:t>
            </a:r>
            <a:r>
              <a:rPr lang="ko-KR" altLang="en-US" sz="1000" dirty="0"/>
              <a:t>시</a:t>
            </a:r>
          </a:p>
          <a:p>
            <a:pPr defTabSz="180000"/>
            <a:r>
              <a:rPr lang="ko-KR" altLang="en-US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Calendar.MINUTE</a:t>
            </a:r>
            <a:r>
              <a:rPr lang="en-US" altLang="ko-KR" sz="1000" dirty="0"/>
              <a:t>, 30); // 30</a:t>
            </a:r>
            <a:r>
              <a:rPr lang="ko-KR" altLang="en-US" sz="1000" dirty="0"/>
              <a:t>분</a:t>
            </a:r>
          </a:p>
          <a:p>
            <a:pPr defTabSz="180000"/>
            <a:r>
              <a:rPr lang="ko-KR" altLang="en-US" sz="1000" dirty="0"/>
              <a:t>	</a:t>
            </a:r>
            <a:r>
              <a:rPr lang="ko-KR" altLang="en-US" sz="1000" b="1" dirty="0"/>
              <a:t>    </a:t>
            </a:r>
            <a:r>
              <a:rPr lang="en-US" altLang="ko-KR" sz="1000" b="1" dirty="0" err="1"/>
              <a:t>printCalendar</a:t>
            </a:r>
            <a:r>
              <a:rPr lang="en-US" altLang="ko-KR" sz="1000" b="1" dirty="0"/>
              <a:t>("</a:t>
            </a:r>
            <a:r>
              <a:rPr lang="ko-KR" altLang="en-US" sz="1000" b="1" dirty="0"/>
              <a:t>처음 데이트한 날은 </a:t>
            </a:r>
            <a:r>
              <a:rPr lang="en-US" altLang="ko-KR" sz="1000" b="1" dirty="0"/>
              <a:t>", </a:t>
            </a:r>
            <a:r>
              <a:rPr lang="en-US" altLang="ko-KR" sz="1000" b="1" dirty="0" err="1"/>
              <a:t>firstDate</a:t>
            </a:r>
            <a:r>
              <a:rPr lang="en-US" altLang="ko-KR" sz="1000" b="1" dirty="0"/>
              <a:t>);	    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65290" y="3867111"/>
            <a:ext cx="4355182" cy="40011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현재 </a:t>
            </a:r>
            <a:r>
              <a:rPr lang="en-US" altLang="ko-KR" sz="1000" dirty="0"/>
              <a:t>2017/3/29/</a:t>
            </a:r>
            <a:r>
              <a:rPr lang="ko-KR" altLang="en-US" sz="1000" dirty="0"/>
              <a:t>수요일</a:t>
            </a:r>
            <a:r>
              <a:rPr lang="en-US" altLang="ko-KR" sz="1000" dirty="0"/>
              <a:t>(19</a:t>
            </a:r>
            <a:r>
              <a:rPr lang="ko-KR" altLang="en-US" sz="1000" dirty="0"/>
              <a:t>시</a:t>
            </a:r>
            <a:r>
              <a:rPr lang="en-US" altLang="ko-KR" sz="1000" dirty="0"/>
              <a:t>)</a:t>
            </a:r>
            <a:r>
              <a:rPr lang="ko-KR" altLang="en-US" sz="1000" dirty="0"/>
              <a:t>오후</a:t>
            </a:r>
            <a:r>
              <a:rPr lang="en-US" altLang="ko-KR" sz="1000" dirty="0"/>
              <a:t>7</a:t>
            </a:r>
            <a:r>
              <a:rPr lang="ko-KR" altLang="en-US" sz="1000" dirty="0"/>
              <a:t>시 </a:t>
            </a:r>
            <a:r>
              <a:rPr lang="en-US" altLang="ko-KR" sz="1000" dirty="0"/>
              <a:t>59</a:t>
            </a:r>
            <a:r>
              <a:rPr lang="ko-KR" altLang="en-US" sz="1000" dirty="0"/>
              <a:t>분 </a:t>
            </a:r>
            <a:r>
              <a:rPr lang="en-US" altLang="ko-KR" sz="1000" dirty="0"/>
              <a:t>51</a:t>
            </a:r>
            <a:r>
              <a:rPr lang="ko-KR" altLang="en-US" sz="1000" dirty="0"/>
              <a:t>초 </a:t>
            </a:r>
            <a:r>
              <a:rPr lang="en-US" altLang="ko-KR" sz="1000" dirty="0"/>
              <a:t>892</a:t>
            </a:r>
            <a:r>
              <a:rPr lang="ko-KR" altLang="en-US" sz="1000" dirty="0" err="1"/>
              <a:t>밀리초</a:t>
            </a:r>
            <a:endParaRPr lang="ko-KR" altLang="en-US" sz="1000" dirty="0"/>
          </a:p>
          <a:p>
            <a:r>
              <a:rPr lang="ko-KR" altLang="en-US" sz="1000" dirty="0"/>
              <a:t>처음 데이트한 날은 </a:t>
            </a:r>
            <a:r>
              <a:rPr lang="en-US" altLang="ko-KR" sz="1000" dirty="0"/>
              <a:t>2016/12/25/</a:t>
            </a:r>
            <a:r>
              <a:rPr lang="ko-KR" altLang="en-US" sz="1000" dirty="0"/>
              <a:t>일요일</a:t>
            </a:r>
            <a:r>
              <a:rPr lang="en-US" altLang="ko-KR" sz="1000" dirty="0"/>
              <a:t>(20</a:t>
            </a:r>
            <a:r>
              <a:rPr lang="ko-KR" altLang="en-US" sz="1000" dirty="0"/>
              <a:t>시</a:t>
            </a:r>
            <a:r>
              <a:rPr lang="en-US" altLang="ko-KR" sz="1000" dirty="0"/>
              <a:t>)</a:t>
            </a:r>
            <a:r>
              <a:rPr lang="ko-KR" altLang="en-US" sz="1000" dirty="0"/>
              <a:t>오후</a:t>
            </a:r>
            <a:r>
              <a:rPr lang="en-US" altLang="ko-KR" sz="1000" dirty="0"/>
              <a:t>8</a:t>
            </a:r>
            <a:r>
              <a:rPr lang="ko-KR" altLang="en-US" sz="1000" dirty="0"/>
              <a:t>시 </a:t>
            </a:r>
            <a:r>
              <a:rPr lang="en-US" altLang="ko-KR" sz="1000" dirty="0"/>
              <a:t>30</a:t>
            </a:r>
            <a:r>
              <a:rPr lang="ko-KR" altLang="en-US" sz="1000" dirty="0"/>
              <a:t>분 </a:t>
            </a:r>
            <a:r>
              <a:rPr lang="en-US" altLang="ko-KR" sz="1000" dirty="0"/>
              <a:t>0</a:t>
            </a:r>
            <a:r>
              <a:rPr lang="ko-KR" altLang="en-US" sz="1000" dirty="0"/>
              <a:t>초 </a:t>
            </a:r>
            <a:r>
              <a:rPr lang="en-US" altLang="ko-KR" sz="1000" dirty="0"/>
              <a:t>0</a:t>
            </a:r>
            <a:r>
              <a:rPr lang="ko-KR" altLang="en-US" sz="1000" dirty="0" err="1"/>
              <a:t>밀리초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64921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사용하기</a:t>
            </a:r>
            <a:r>
              <a:rPr lang="en-US" altLang="ko-KR" dirty="0"/>
              <a:t>, import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07504" y="1424679"/>
            <a:ext cx="4879557" cy="468052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다른 패키지에 작성된 클래스 사용</a:t>
            </a:r>
            <a:endParaRPr lang="en-US" altLang="ko-KR" dirty="0"/>
          </a:p>
          <a:p>
            <a:pPr lvl="1"/>
            <a:r>
              <a:rPr lang="en-US" altLang="ko-KR" dirty="0"/>
              <a:t>import</a:t>
            </a:r>
            <a:r>
              <a:rPr lang="ko-KR" altLang="en-US" dirty="0"/>
              <a:t>를 이용하지 않는 경우</a:t>
            </a:r>
            <a:endParaRPr lang="en-US" altLang="ko-KR" dirty="0"/>
          </a:p>
          <a:p>
            <a:pPr lvl="2"/>
            <a:r>
              <a:rPr lang="ko-KR" altLang="en-US" dirty="0"/>
              <a:t>소스 내에서 패키지 이름과 클래스 이름의 전체 경로명을 써주어야 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Import</a:t>
            </a:r>
            <a:r>
              <a:rPr lang="ko-KR" altLang="en-US" dirty="0"/>
              <a:t>를 이용하는 경우</a:t>
            </a:r>
            <a:endParaRPr lang="en-US" altLang="ko-KR" dirty="0"/>
          </a:p>
          <a:p>
            <a:pPr lvl="2"/>
            <a:r>
              <a:rPr lang="ko-KR" altLang="en-US" dirty="0"/>
              <a:t>소스의 시작 부분에 사용하려는 패키지 명시</a:t>
            </a:r>
            <a:endParaRPr lang="en-US" altLang="ko-KR" dirty="0"/>
          </a:p>
          <a:p>
            <a:pPr lvl="3"/>
            <a:r>
              <a:rPr lang="ko-KR" altLang="en-US" dirty="0"/>
              <a:t>소스에는 클래스 명만 명시하면 됨</a:t>
            </a:r>
            <a:endParaRPr lang="en-US" altLang="ko-KR" dirty="0"/>
          </a:p>
          <a:p>
            <a:pPr lvl="2"/>
            <a:r>
              <a:rPr lang="ko-KR" altLang="en-US" dirty="0"/>
              <a:t>특정 클래스의 경로명만 포함</a:t>
            </a:r>
            <a:endParaRPr lang="en-US" altLang="ko-KR" dirty="0"/>
          </a:p>
          <a:p>
            <a:pPr lvl="3"/>
            <a:r>
              <a:rPr lang="en-US" altLang="ko-KR" dirty="0"/>
              <a:t>import </a:t>
            </a:r>
            <a:r>
              <a:rPr lang="en-US" altLang="ko-KR" dirty="0" err="1"/>
              <a:t>java.util.Scanner</a:t>
            </a:r>
            <a:r>
              <a:rPr lang="en-US" altLang="ko-KR" dirty="0"/>
              <a:t>;</a:t>
            </a:r>
          </a:p>
          <a:p>
            <a:pPr lvl="2"/>
            <a:r>
              <a:rPr lang="ko-KR" altLang="en-US" dirty="0"/>
              <a:t>패키지 내의 모든 클래스 포함</a:t>
            </a:r>
            <a:endParaRPr lang="en-US" altLang="ko-KR" dirty="0"/>
          </a:p>
          <a:p>
            <a:pPr lvl="3"/>
            <a:r>
              <a:rPr lang="en-US" altLang="ko-KR" dirty="0"/>
              <a:t>import</a:t>
            </a:r>
            <a:r>
              <a:rPr lang="ko-KR" altLang="en-US" dirty="0"/>
              <a:t> </a:t>
            </a:r>
            <a:r>
              <a:rPr lang="en-US" altLang="ko-KR" dirty="0" err="1"/>
              <a:t>java.util</a:t>
            </a:r>
            <a:r>
              <a:rPr lang="en-US" altLang="ko-KR" dirty="0"/>
              <a:t>.*;</a:t>
            </a:r>
          </a:p>
          <a:p>
            <a:pPr lvl="3"/>
            <a:r>
              <a:rPr lang="en-US" altLang="ko-KR" dirty="0"/>
              <a:t>*</a:t>
            </a:r>
            <a:r>
              <a:rPr lang="ko-KR" altLang="en-US" dirty="0"/>
              <a:t>는 현재 패키지 내의 클래스만을 의미하며 하위 패키지의 클래스까지 포함하지 않는다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9293" y="1602904"/>
            <a:ext cx="3655195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ImportExample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java.util.Scanner</a:t>
            </a:r>
            <a:r>
              <a:rPr lang="en-US" altLang="ko-KR" sz="1200" dirty="0"/>
              <a:t> scanner = </a:t>
            </a:r>
          </a:p>
          <a:p>
            <a:pPr defTabSz="180000"/>
            <a:r>
              <a:rPr lang="en-US" altLang="ko-KR" sz="1200" dirty="0"/>
              <a:t>				new </a:t>
            </a:r>
            <a:r>
              <a:rPr lang="en-US" altLang="ko-KR" sz="1200" b="1" dirty="0" err="1"/>
              <a:t>java.util.Scanner</a:t>
            </a:r>
            <a:r>
              <a:rPr lang="en-US" altLang="ko-KR" sz="1200" dirty="0"/>
              <a:t>(System.in);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());</a:t>
            </a:r>
            <a:endParaRPr lang="en-US" altLang="ko-KR" sz="1200" i="1" dirty="0"/>
          </a:p>
          <a:p>
            <a:pPr defTabSz="180000"/>
            <a:r>
              <a:rPr lang="en-US" altLang="ko-KR" sz="1200" i="1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21150" y="3761695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java.util.Scanner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ImportExample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1150" y="5108991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</a:t>
            </a:r>
            <a:r>
              <a:rPr lang="en-US" altLang="ko-KR" sz="1200" b="1" dirty="0"/>
              <a:t>.*;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ImportExample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cxnSp>
        <p:nvCxnSpPr>
          <p:cNvPr id="5" name="직선 화살표 연결선 4"/>
          <p:cNvCxnSpPr>
            <a:endCxn id="6" idx="1"/>
          </p:cNvCxnSpPr>
          <p:nvPr/>
        </p:nvCxnSpPr>
        <p:spPr>
          <a:xfrm flipV="1">
            <a:off x="4211960" y="2295402"/>
            <a:ext cx="1097333" cy="534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139952" y="3933056"/>
            <a:ext cx="1224136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211960" y="5229200"/>
            <a:ext cx="1097333" cy="23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174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패키지 선언</a:t>
            </a:r>
            <a:endParaRPr lang="en-US" altLang="ko-KR" sz="2000" dirty="0"/>
          </a:p>
          <a:p>
            <a:pPr lvl="1"/>
            <a:r>
              <a:rPr lang="en-US" altLang="ko-KR" sz="1800" dirty="0"/>
              <a:t>package </a:t>
            </a:r>
            <a:r>
              <a:rPr lang="ko-KR" altLang="en-US" sz="1800" dirty="0" err="1"/>
              <a:t>패키지명</a:t>
            </a:r>
            <a:r>
              <a:rPr lang="en-US" altLang="ko-KR" sz="1800" dirty="0"/>
              <a:t>;</a:t>
            </a:r>
          </a:p>
          <a:p>
            <a:pPr lvl="2"/>
            <a:r>
              <a:rPr lang="ko-KR" altLang="en-US" sz="1600" dirty="0" err="1"/>
              <a:t>컴파일한</a:t>
            </a:r>
            <a:r>
              <a:rPr lang="ko-KR" altLang="en-US" sz="1600" dirty="0"/>
              <a:t> 클래스 파일을 패키지명의 디렉터리에 저장하라는 지시</a:t>
            </a:r>
            <a:endParaRPr lang="en-US" altLang="ko-KR" sz="1600" dirty="0"/>
          </a:p>
          <a:p>
            <a:pPr lvl="2"/>
            <a:r>
              <a:rPr lang="ko-KR" altLang="en-US" sz="1600" dirty="0"/>
              <a:t>소스 파일의 첫 줄에 선언</a:t>
            </a:r>
            <a:endParaRPr lang="en-US" altLang="ko-KR" sz="1600" dirty="0"/>
          </a:p>
          <a:p>
            <a:r>
              <a:rPr lang="ko-KR" altLang="en-US" sz="2000" dirty="0"/>
              <a:t>사례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2"/>
            <a:r>
              <a:rPr lang="en-US" altLang="ko-KR" sz="1600" dirty="0"/>
              <a:t>Tools </a:t>
            </a:r>
            <a:r>
              <a:rPr lang="ko-KR" altLang="en-US" sz="1600" dirty="0"/>
              <a:t>클래스의 경로명은 </a:t>
            </a:r>
            <a:r>
              <a:rPr lang="en-US" altLang="ko-KR" sz="1600" dirty="0" err="1"/>
              <a:t>UI.Tools</a:t>
            </a:r>
            <a:endParaRPr lang="en-US" altLang="ko-KR" sz="1600" dirty="0"/>
          </a:p>
          <a:p>
            <a:pPr lvl="2"/>
            <a:r>
              <a:rPr lang="ko-KR" altLang="en-US" sz="1600" dirty="0"/>
              <a:t>다른 클래스에서 </a:t>
            </a:r>
            <a:r>
              <a:rPr lang="en-US" altLang="ko-KR" sz="1600" dirty="0"/>
              <a:t>Tools </a:t>
            </a:r>
            <a:r>
              <a:rPr lang="ko-KR" altLang="en-US" sz="1600" dirty="0"/>
              <a:t>클래스를 사용하기 위해서는 </a:t>
            </a:r>
            <a:r>
              <a:rPr lang="en-US" altLang="ko-KR" sz="1600" dirty="0"/>
              <a:t>import </a:t>
            </a:r>
            <a:r>
              <a:rPr lang="en-US" altLang="ko-KR" sz="1600" dirty="0" err="1"/>
              <a:t>UI.Tools</a:t>
            </a:r>
            <a:endParaRPr lang="en-US" altLang="ko-KR" sz="1600" dirty="0"/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780928"/>
            <a:ext cx="554461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ea"/>
              </a:rPr>
              <a:t>package UI; </a:t>
            </a:r>
            <a:r>
              <a:rPr lang="en-US" altLang="ko-KR" sz="1200" dirty="0">
                <a:latin typeface="+mn-ea"/>
              </a:rPr>
              <a:t>	// Tools </a:t>
            </a:r>
            <a:r>
              <a:rPr lang="ko-KR" altLang="en-US" sz="1200" dirty="0">
                <a:latin typeface="+mn-ea"/>
              </a:rPr>
              <a:t>클래스를 </a:t>
            </a:r>
            <a:r>
              <a:rPr lang="ko-KR" altLang="en-US" sz="1200" dirty="0" err="1">
                <a:latin typeface="+mn-ea"/>
              </a:rPr>
              <a:t>컴파일하여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UI </a:t>
            </a:r>
            <a:r>
              <a:rPr lang="ko-KR" altLang="en-US" sz="1200" dirty="0">
                <a:latin typeface="+mn-ea"/>
              </a:rPr>
              <a:t>패키지에 저장할 것을 지시</a:t>
            </a:r>
            <a:endParaRPr lang="en-US" altLang="ko-KR" sz="1200" dirty="0">
              <a:latin typeface="+mn-ea"/>
            </a:endParaRPr>
          </a:p>
          <a:p>
            <a:endParaRPr lang="ko-KR" altLang="en-US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public class Tools { 	// </a:t>
            </a:r>
            <a:r>
              <a:rPr lang="ko-KR" altLang="en-US" sz="1200" dirty="0">
                <a:latin typeface="+mn-ea"/>
              </a:rPr>
              <a:t>이제 이 클래스의 경로명은 </a:t>
            </a:r>
            <a:r>
              <a:rPr lang="en-US" altLang="ko-KR" sz="1200" dirty="0" err="1">
                <a:latin typeface="+mn-ea"/>
              </a:rPr>
              <a:t>UI.Tools</a:t>
            </a:r>
            <a:r>
              <a:rPr lang="ko-KR" altLang="en-US" sz="1200" dirty="0">
                <a:latin typeface="+mn-ea"/>
              </a:rPr>
              <a:t>가 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r>
              <a:rPr lang="en-US" altLang="ko-KR" sz="1200" dirty="0">
                <a:latin typeface="+mn-ea"/>
              </a:rPr>
              <a:t>.........</a:t>
            </a:r>
          </a:p>
          <a:p>
            <a:r>
              <a:rPr lang="en-US" altLang="ko-KR" sz="1200" dirty="0">
                <a:latin typeface="+mn-ea"/>
              </a:rPr>
              <a:t>}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19672" y="4627002"/>
            <a:ext cx="5544616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+mn-ea"/>
              </a:rPr>
              <a:t>package Graphic; // Line </a:t>
            </a:r>
            <a:r>
              <a:rPr lang="ko-KR" altLang="en-US" sz="1200" dirty="0">
                <a:latin typeface="+mn-ea"/>
              </a:rPr>
              <a:t>클래스를 </a:t>
            </a:r>
            <a:r>
              <a:rPr lang="en-US" altLang="ko-KR" sz="1200" dirty="0">
                <a:latin typeface="+mn-ea"/>
              </a:rPr>
              <a:t>Graphic </a:t>
            </a:r>
            <a:r>
              <a:rPr lang="ko-KR" altLang="en-US" sz="1200" dirty="0">
                <a:latin typeface="+mn-ea"/>
              </a:rPr>
              <a:t>패키지에 저장</a:t>
            </a:r>
          </a:p>
          <a:p>
            <a:pPr defTabSz="180000"/>
            <a:endParaRPr lang="en-US" altLang="ko-KR" sz="1200" dirty="0">
              <a:latin typeface="+mn-ea"/>
            </a:endParaRPr>
          </a:p>
          <a:p>
            <a:pPr defTabSz="180000"/>
            <a:r>
              <a:rPr lang="en-US" altLang="ko-KR" sz="1200" b="1" dirty="0">
                <a:latin typeface="+mn-ea"/>
              </a:rPr>
              <a:t>import </a:t>
            </a:r>
            <a:r>
              <a:rPr lang="en-US" altLang="ko-KR" sz="1200" b="1" dirty="0" err="1">
                <a:latin typeface="+mn-ea"/>
              </a:rPr>
              <a:t>UI.Tools</a:t>
            </a:r>
            <a:r>
              <a:rPr lang="en-US" altLang="ko-KR" sz="1200" b="1" dirty="0">
                <a:latin typeface="+mn-ea"/>
              </a:rPr>
              <a:t>; </a:t>
            </a:r>
            <a:r>
              <a:rPr lang="en-US" altLang="ko-KR" sz="1200" dirty="0">
                <a:latin typeface="+mn-ea"/>
              </a:rPr>
              <a:t>// Tools </a:t>
            </a:r>
            <a:r>
              <a:rPr lang="ko-KR" altLang="en-US" sz="1200" dirty="0">
                <a:latin typeface="+mn-ea"/>
              </a:rPr>
              <a:t>클래스의 경로명 알림</a:t>
            </a:r>
            <a:endParaRPr lang="en-US" altLang="ko-KR" sz="1200" dirty="0">
              <a:latin typeface="+mn-ea"/>
            </a:endParaRPr>
          </a:p>
          <a:p>
            <a:pPr defTabSz="180000"/>
            <a:endParaRPr lang="en-US" altLang="ko-KR" sz="1200" dirty="0">
              <a:latin typeface="+mn-ea"/>
            </a:endParaRPr>
          </a:p>
          <a:p>
            <a:pPr defTabSz="180000"/>
            <a:r>
              <a:rPr lang="en-US" altLang="ko-KR" sz="1200" dirty="0">
                <a:latin typeface="+mn-ea"/>
              </a:rPr>
              <a:t>public class Line {</a:t>
            </a:r>
          </a:p>
          <a:p>
            <a:pPr defTabSz="180000"/>
            <a:r>
              <a:rPr lang="en-US" altLang="ko-KR" sz="1200" dirty="0">
                <a:latin typeface="+mn-ea"/>
              </a:rPr>
              <a:t>	public void draw() {</a:t>
            </a:r>
          </a:p>
          <a:p>
            <a:pPr defTabSz="180000"/>
            <a:r>
              <a:rPr lang="en-US" altLang="ko-KR" sz="1200" dirty="0">
                <a:latin typeface="+mn-ea"/>
              </a:rPr>
              <a:t>		Tools t = </a:t>
            </a:r>
            <a:r>
              <a:rPr lang="en-US" altLang="ko-KR" sz="1200" b="1" dirty="0">
                <a:latin typeface="+mn-ea"/>
              </a:rPr>
              <a:t>new Tools();</a:t>
            </a:r>
          </a:p>
          <a:p>
            <a:pPr defTabSz="180000"/>
            <a:r>
              <a:rPr lang="en-US" altLang="ko-KR" sz="1200" dirty="0">
                <a:latin typeface="+mn-ea"/>
              </a:rPr>
              <a:t>	}</a:t>
            </a:r>
          </a:p>
          <a:p>
            <a:pPr defTabSz="180000"/>
            <a:r>
              <a:rPr lang="en-US" altLang="ko-KR" sz="1200" dirty="0">
                <a:latin typeface="+mn-ea"/>
              </a:rPr>
              <a:t>}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922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이클립스로</a:t>
            </a:r>
            <a:r>
              <a:rPr lang="ko-KR" altLang="en-US" dirty="0"/>
              <a:t> 쉽게 패키지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00066"/>
          </a:xfrm>
        </p:spPr>
        <p:txBody>
          <a:bodyPr/>
          <a:lstStyle/>
          <a:p>
            <a:pPr lvl="1"/>
            <a:r>
              <a:rPr lang="ko-KR" altLang="en-US" dirty="0"/>
              <a:t>예제로 사용할 샘플 소스</a:t>
            </a:r>
            <a:r>
              <a:rPr lang="en-US" altLang="ko-KR" dirty="0"/>
              <a:t>(5</a:t>
            </a:r>
            <a:r>
              <a:rPr lang="ko-KR" altLang="en-US" dirty="0"/>
              <a:t>장의 예제 </a:t>
            </a:r>
            <a:r>
              <a:rPr lang="en-US" altLang="ko-KR" dirty="0"/>
              <a:t>5-7)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1790521"/>
            <a:ext cx="6243036" cy="46628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abstract class Calculator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public abstract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add(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public abstract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subtract(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public abstract double average(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[] a);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public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class </a:t>
            </a:r>
            <a:r>
              <a:rPr lang="en-US" altLang="ko-KR" sz="1100" b="1" dirty="0" err="1"/>
              <a:t>GoodCalc</a:t>
            </a:r>
            <a:r>
              <a:rPr lang="en-US" altLang="ko-KR" sz="1100" b="1" dirty="0"/>
              <a:t> extends Calculator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add(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 {</a:t>
            </a:r>
          </a:p>
          <a:p>
            <a:pPr defTabSz="180000"/>
            <a:r>
              <a:rPr lang="en-US" altLang="ko-KR" sz="1100" dirty="0"/>
              <a:t>		return </a:t>
            </a:r>
            <a:r>
              <a:rPr lang="en-US" altLang="ko-KR" sz="1100" dirty="0" err="1"/>
              <a:t>a+b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subtract(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 {</a:t>
            </a:r>
          </a:p>
          <a:p>
            <a:pPr defTabSz="180000"/>
            <a:r>
              <a:rPr lang="en-US" altLang="ko-KR" sz="1100" dirty="0"/>
              <a:t>		return a - b;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public double average(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[] a) {</a:t>
            </a:r>
          </a:p>
          <a:p>
            <a:pPr defTabSz="180000"/>
            <a:r>
              <a:rPr lang="en-US" altLang="ko-KR" sz="1100" dirty="0"/>
              <a:t>		double sum = 0;</a:t>
            </a:r>
          </a:p>
          <a:p>
            <a:pPr defTabSz="180000"/>
            <a:r>
              <a:rPr lang="en-US" altLang="ko-KR" sz="1100" dirty="0"/>
              <a:t>		for 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= 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&lt; </a:t>
            </a:r>
            <a:r>
              <a:rPr lang="en-US" altLang="ko-KR" sz="1100" dirty="0" err="1"/>
              <a:t>a.length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</a:t>
            </a:r>
          </a:p>
          <a:p>
            <a:pPr defTabSz="180000"/>
            <a:r>
              <a:rPr lang="en-US" altLang="ko-KR" sz="1100" dirty="0"/>
              <a:t>			sum += a[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];</a:t>
            </a:r>
          </a:p>
          <a:p>
            <a:pPr defTabSz="180000"/>
            <a:r>
              <a:rPr lang="en-US" altLang="ko-KR" sz="1100" dirty="0"/>
              <a:t>		return sum/</a:t>
            </a:r>
            <a:r>
              <a:rPr lang="en-US" altLang="ko-KR" sz="1100" dirty="0" err="1"/>
              <a:t>a.length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b="1" dirty="0"/>
              <a:t>	public static void main(String [] </a:t>
            </a:r>
            <a:r>
              <a:rPr lang="en-US" altLang="ko-KR" sz="1100" b="1" dirty="0" err="1"/>
              <a:t>args</a:t>
            </a:r>
            <a:r>
              <a:rPr lang="en-US" altLang="ko-KR" sz="1100" b="1" dirty="0"/>
              <a:t>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Calculator c = new </a:t>
            </a:r>
            <a:r>
              <a:rPr lang="en-US" altLang="ko-KR" sz="1100" b="1" dirty="0" err="1"/>
              <a:t>GoodCalc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(2,3));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c.subtract</a:t>
            </a:r>
            <a:r>
              <a:rPr lang="en-US" altLang="ko-KR" sz="1100" dirty="0"/>
              <a:t>(2,3));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c.average</a:t>
            </a:r>
            <a:r>
              <a:rPr lang="en-US" altLang="ko-KR" sz="1100" dirty="0"/>
              <a:t>(new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[] {2,3,4 }));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4065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3543</TotalTime>
  <Words>6721</Words>
  <Application>Microsoft Office PowerPoint</Application>
  <PresentationFormat>화면 슬라이드 쇼(4:3)</PresentationFormat>
  <Paragraphs>1129</Paragraphs>
  <Slides>65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2" baseType="lpstr">
      <vt:lpstr>Arial Unicode MS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패키지 개념과 필요성</vt:lpstr>
      <vt:lpstr>디렉터리로 각 개발자의 코드 관리(패키지)</vt:lpstr>
      <vt:lpstr>자바의 모듈(module)과 패키지(package)</vt:lpstr>
      <vt:lpstr>자바 API의 모듈 파일들</vt:lpstr>
      <vt:lpstr>JDK의 java.base 모듈에 들어 있는 패키지들과 클래스들</vt:lpstr>
      <vt:lpstr>패키지 사용하기, import문</vt:lpstr>
      <vt:lpstr>패키지 만들기</vt:lpstr>
      <vt:lpstr>이클립스로 쉽게 패키지 만들기</vt:lpstr>
      <vt:lpstr>프로젝트 작성(프로젝트 이름 : PackageEx)</vt:lpstr>
      <vt:lpstr>패키지 lib, app 작성</vt:lpstr>
      <vt:lpstr>패키지 작성이 완료된 결과</vt:lpstr>
      <vt:lpstr>클래스 Calculator 만들기</vt:lpstr>
      <vt:lpstr>Calculator 소스 수정</vt:lpstr>
      <vt:lpstr>GoodCalc.java 작성 후 소스 수정</vt:lpstr>
      <vt:lpstr>실행을 위한 Run Configurations 작성</vt:lpstr>
      <vt:lpstr>프로젝트 PackageEx 실행</vt:lpstr>
      <vt:lpstr>디폴트 패키지와 패키지의 특징</vt:lpstr>
      <vt:lpstr>모듈 개념</vt:lpstr>
      <vt:lpstr>자바 플랫폼의 모듈화</vt:lpstr>
      <vt:lpstr>PowerPoint 프레젠테이션</vt:lpstr>
      <vt:lpstr>모듈 기반의 자바 실행 환경</vt:lpstr>
      <vt:lpstr>자바 실행 환경 비교</vt:lpstr>
      <vt:lpstr>자바 모듈화의 목적</vt:lpstr>
      <vt:lpstr>자바 모듈과 패키지 구조 </vt:lpstr>
      <vt:lpstr>주요 패키지</vt:lpstr>
      <vt:lpstr>자바 API 참조</vt:lpstr>
      <vt:lpstr>Object 클래스</vt:lpstr>
      <vt:lpstr>예제 6-1 : Object 클래스로 객체 속성 알아내기</vt:lpstr>
      <vt:lpstr>객체를 문자열로 변환</vt:lpstr>
      <vt:lpstr>예제 6-2 : Point 클래스에 toString() 작성</vt:lpstr>
      <vt:lpstr>객체 비교와 equals()</vt:lpstr>
      <vt:lpstr>예제 6-3 : Point 클래스에 equals() 작성</vt:lpstr>
      <vt:lpstr>예제 6-4 : Rect 클래스와 equals() 만들기 연습</vt:lpstr>
      <vt:lpstr>Wrapper 클래스</vt:lpstr>
      <vt:lpstr>Wrapper 객체 생성</vt:lpstr>
      <vt:lpstr>주요 메소드</vt:lpstr>
      <vt:lpstr>Wrapper 활용</vt:lpstr>
      <vt:lpstr>예제 6-5 : Wrapper 클래스 활용</vt:lpstr>
      <vt:lpstr>박싱과 언박싱</vt:lpstr>
      <vt:lpstr>예제 6-6 : 박싱 언박싱</vt:lpstr>
      <vt:lpstr>String의 특징과 객체 생성</vt:lpstr>
      <vt:lpstr>스트링 리터럴과 new String()</vt:lpstr>
      <vt:lpstr>스트링 객체의 주요 특징</vt:lpstr>
      <vt:lpstr>주요 메소드</vt:lpstr>
      <vt:lpstr>문자열 비교</vt:lpstr>
      <vt:lpstr>문자열 연결</vt:lpstr>
      <vt:lpstr>concat()은 새로운 문자열을 생성</vt:lpstr>
      <vt:lpstr>문자열 내의 공백 제거, 문자열의 각 문자 접근</vt:lpstr>
      <vt:lpstr>예제 6-7 : String 클래스 메소드 활용</vt:lpstr>
      <vt:lpstr>예제 실행 과정</vt:lpstr>
      <vt:lpstr>StringBuffer 클래스</vt:lpstr>
      <vt:lpstr>주요 메소드</vt:lpstr>
      <vt:lpstr>StringBuffer의 메소드 활용 예</vt:lpstr>
      <vt:lpstr>예제 6-8 : StringBuffer 클래스 메소드 활용</vt:lpstr>
      <vt:lpstr>StringTokenizer 클래스</vt:lpstr>
      <vt:lpstr>StringTokenizer 객체 생성과 문자열 분리 </vt:lpstr>
      <vt:lpstr>생성자와 주요 메소드</vt:lpstr>
      <vt:lpstr>예제 6-9 : StringTokenizer 클래스 메소드 활용 </vt:lpstr>
      <vt:lpstr>Math 클래스</vt:lpstr>
      <vt:lpstr>Math 클래스를 활용한 난수 발생</vt:lpstr>
      <vt:lpstr>예제 6-10 : Math 클래스 메소드 활용</vt:lpstr>
      <vt:lpstr>Calendar 클래스</vt:lpstr>
      <vt:lpstr>Calendar 객체 생성 및 날짜와 시간</vt:lpstr>
      <vt:lpstr>예제 6-11 : Calendar를 이용하여 현재 날짜와 시간 알아내기/날짜 시간 설정하기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황기태</cp:lastModifiedBy>
  <cp:revision>208</cp:revision>
  <dcterms:created xsi:type="dcterms:W3CDTF">2011-08-27T14:53:28Z</dcterms:created>
  <dcterms:modified xsi:type="dcterms:W3CDTF">2022-08-02T02:41:58Z</dcterms:modified>
</cp:coreProperties>
</file>